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0" r:id="rId3"/>
  </p:sldMasterIdLst>
  <p:notesMasterIdLst>
    <p:notesMasterId r:id="rId65"/>
  </p:notesMasterIdLst>
  <p:sldIdLst>
    <p:sldId id="267" r:id="rId4"/>
    <p:sldId id="627" r:id="rId5"/>
    <p:sldId id="271" r:id="rId6"/>
    <p:sldId id="310" r:id="rId7"/>
    <p:sldId id="311" r:id="rId8"/>
    <p:sldId id="312" r:id="rId9"/>
    <p:sldId id="593" r:id="rId10"/>
    <p:sldId id="594" r:id="rId11"/>
    <p:sldId id="625" r:id="rId12"/>
    <p:sldId id="313" r:id="rId13"/>
    <p:sldId id="314" r:id="rId14"/>
    <p:sldId id="315" r:id="rId15"/>
    <p:sldId id="372" r:id="rId16"/>
    <p:sldId id="615" r:id="rId17"/>
    <p:sldId id="269" r:id="rId18"/>
    <p:sldId id="363" r:id="rId19"/>
    <p:sldId id="359" r:id="rId20"/>
    <p:sldId id="365" r:id="rId21"/>
    <p:sldId id="360" r:id="rId22"/>
    <p:sldId id="364" r:id="rId23"/>
    <p:sldId id="362" r:id="rId24"/>
    <p:sldId id="634" r:id="rId25"/>
    <p:sldId id="366" r:id="rId26"/>
    <p:sldId id="367" r:id="rId27"/>
    <p:sldId id="257" r:id="rId28"/>
    <p:sldId id="258" r:id="rId29"/>
    <p:sldId id="274" r:id="rId30"/>
    <p:sldId id="368" r:id="rId31"/>
    <p:sldId id="333" r:id="rId32"/>
    <p:sldId id="369" r:id="rId33"/>
    <p:sldId id="336" r:id="rId34"/>
    <p:sldId id="340" r:id="rId35"/>
    <p:sldId id="261" r:id="rId36"/>
    <p:sldId id="348" r:id="rId37"/>
    <p:sldId id="371" r:id="rId38"/>
    <p:sldId id="263" r:id="rId39"/>
    <p:sldId id="633" r:id="rId40"/>
    <p:sldId id="611" r:id="rId41"/>
    <p:sldId id="630" r:id="rId42"/>
    <p:sldId id="599" r:id="rId43"/>
    <p:sldId id="603" r:id="rId44"/>
    <p:sldId id="604" r:id="rId45"/>
    <p:sldId id="629" r:id="rId46"/>
    <p:sldId id="606" r:id="rId47"/>
    <p:sldId id="632" r:id="rId48"/>
    <p:sldId id="320" r:id="rId49"/>
    <p:sldId id="319"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17" r:id="rId63"/>
    <p:sldId id="631" r:id="rId6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4660"/>
  </p:normalViewPr>
  <p:slideViewPr>
    <p:cSldViewPr snapToGrid="0">
      <p:cViewPr varScale="1">
        <p:scale>
          <a:sx n="65" d="100"/>
          <a:sy n="65" d="100"/>
        </p:scale>
        <p:origin x="-1608" y="-96"/>
      </p:cViewPr>
      <p:guideLst>
        <p:guide orient="horz" pos="2160"/>
        <p:guide pos="2880"/>
      </p:guideLst>
    </p:cSldViewPr>
  </p:slideViewPr>
  <p:notesTextViewPr>
    <p:cViewPr>
      <p:scale>
        <a:sx n="1" d="1"/>
        <a:sy n="1" d="1"/>
      </p:scale>
      <p:origin x="0" y="0"/>
    </p:cViewPr>
  </p:notesTextViewPr>
  <p:sorterViewPr>
    <p:cViewPr>
      <p:scale>
        <a:sx n="113" d="100"/>
        <a:sy n="113" d="100"/>
      </p:scale>
      <p:origin x="0" y="-91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Locke" userId="fb7f45b4ab63feb1" providerId="LiveId" clId="{4F0CD046-56FB-4535-86D6-634BDB535358}"/>
    <pc:docChg chg="undo custSel modSld sldOrd">
      <pc:chgData name="John Locke" userId="fb7f45b4ab63feb1" providerId="LiveId" clId="{4F0CD046-56FB-4535-86D6-634BDB535358}" dt="2023-03-30T14:36:56.390" v="72" actId="729"/>
      <pc:docMkLst>
        <pc:docMk/>
      </pc:docMkLst>
      <pc:sldChg chg="ord">
        <pc:chgData name="John Locke" userId="fb7f45b4ab63feb1" providerId="LiveId" clId="{4F0CD046-56FB-4535-86D6-634BDB535358}" dt="2023-03-30T14:29:00.034" v="68"/>
        <pc:sldMkLst>
          <pc:docMk/>
          <pc:sldMk cId="1978553915" sldId="269"/>
        </pc:sldMkLst>
      </pc:sldChg>
      <pc:sldChg chg="modSp mod">
        <pc:chgData name="John Locke" userId="fb7f45b4ab63feb1" providerId="LiveId" clId="{4F0CD046-56FB-4535-86D6-634BDB535358}" dt="2023-03-30T14:11:12.522" v="5" actId="20577"/>
        <pc:sldMkLst>
          <pc:docMk/>
          <pc:sldMk cId="926959377" sldId="271"/>
        </pc:sldMkLst>
        <pc:spChg chg="mod">
          <ac:chgData name="John Locke" userId="fb7f45b4ab63feb1" providerId="LiveId" clId="{4F0CD046-56FB-4535-86D6-634BDB535358}" dt="2023-03-30T14:11:12.522" v="5" actId="20577"/>
          <ac:spMkLst>
            <pc:docMk/>
            <pc:sldMk cId="926959377" sldId="271"/>
            <ac:spMk id="3" creationId="{00000000-0000-0000-0000-000000000000}"/>
          </ac:spMkLst>
        </pc:spChg>
      </pc:sldChg>
      <pc:sldChg chg="modSp mod">
        <pc:chgData name="John Locke" userId="fb7f45b4ab63feb1" providerId="LiveId" clId="{4F0CD046-56FB-4535-86D6-634BDB535358}" dt="2023-03-30T14:16:49.959" v="64" actId="6549"/>
        <pc:sldMkLst>
          <pc:docMk/>
          <pc:sldMk cId="1407781853" sldId="315"/>
        </pc:sldMkLst>
        <pc:spChg chg="mod">
          <ac:chgData name="John Locke" userId="fb7f45b4ab63feb1" providerId="LiveId" clId="{4F0CD046-56FB-4535-86D6-634BDB535358}" dt="2023-03-30T14:16:49.959" v="64" actId="6549"/>
          <ac:spMkLst>
            <pc:docMk/>
            <pc:sldMk cId="1407781853" sldId="315"/>
            <ac:spMk id="3" creationId="{00000000-0000-0000-0000-000000000000}"/>
          </ac:spMkLst>
        </pc:spChg>
      </pc:sldChg>
      <pc:sldChg chg="mod modShow">
        <pc:chgData name="John Locke" userId="fb7f45b4ab63feb1" providerId="LiveId" clId="{4F0CD046-56FB-4535-86D6-634BDB535358}" dt="2023-03-30T14:36:11.969" v="70" actId="729"/>
        <pc:sldMkLst>
          <pc:docMk/>
          <pc:sldMk cId="1230353140" sldId="336"/>
        </pc:sldMkLst>
      </pc:sldChg>
      <pc:sldChg chg="mod modShow">
        <pc:chgData name="John Locke" userId="fb7f45b4ab63feb1" providerId="LiveId" clId="{4F0CD046-56FB-4535-86D6-634BDB535358}" dt="2023-03-30T14:36:20.479" v="71" actId="729"/>
        <pc:sldMkLst>
          <pc:docMk/>
          <pc:sldMk cId="3206447303" sldId="340"/>
        </pc:sldMkLst>
      </pc:sldChg>
      <pc:sldChg chg="mod modShow">
        <pc:chgData name="John Locke" userId="fb7f45b4ab63feb1" providerId="LiveId" clId="{4F0CD046-56FB-4535-86D6-634BDB535358}" dt="2023-03-30T14:36:56.390" v="72" actId="729"/>
        <pc:sldMkLst>
          <pc:docMk/>
          <pc:sldMk cId="1561633755" sldId="348"/>
        </pc:sldMkLst>
      </pc:sldChg>
      <pc:sldChg chg="mod modShow">
        <pc:chgData name="John Locke" userId="fb7f45b4ab63feb1" providerId="LiveId" clId="{4F0CD046-56FB-4535-86D6-634BDB535358}" dt="2023-03-30T14:33:11.123" v="69" actId="729"/>
        <pc:sldMkLst>
          <pc:docMk/>
          <pc:sldMk cId="4240541794" sldId="366"/>
        </pc:sldMkLst>
      </pc:sldChg>
      <pc:sldChg chg="modSp mod">
        <pc:chgData name="John Locke" userId="fb7f45b4ab63feb1" providerId="LiveId" clId="{4F0CD046-56FB-4535-86D6-634BDB535358}" dt="2023-03-30T14:12:15.093" v="23" actId="20577"/>
        <pc:sldMkLst>
          <pc:docMk/>
          <pc:sldMk cId="2108382873" sldId="593"/>
        </pc:sldMkLst>
        <pc:spChg chg="mod">
          <ac:chgData name="John Locke" userId="fb7f45b4ab63feb1" providerId="LiveId" clId="{4F0CD046-56FB-4535-86D6-634BDB535358}" dt="2023-03-30T14:12:15.093" v="23" actId="20577"/>
          <ac:spMkLst>
            <pc:docMk/>
            <pc:sldMk cId="2108382873" sldId="593"/>
            <ac:spMk id="17411" creationId="{00000000-0000-0000-0000-000000000000}"/>
          </ac:spMkLst>
        </pc:spChg>
      </pc:sldChg>
      <pc:sldChg chg="modSp mod">
        <pc:chgData name="John Locke" userId="fb7f45b4ab63feb1" providerId="LiveId" clId="{4F0CD046-56FB-4535-86D6-634BDB535358}" dt="2023-03-30T14:13:04.295" v="63" actId="20577"/>
        <pc:sldMkLst>
          <pc:docMk/>
          <pc:sldMk cId="558985590" sldId="594"/>
        </pc:sldMkLst>
        <pc:spChg chg="mod">
          <ac:chgData name="John Locke" userId="fb7f45b4ab63feb1" providerId="LiveId" clId="{4F0CD046-56FB-4535-86D6-634BDB535358}" dt="2023-03-30T14:13:04.295" v="63" actId="20577"/>
          <ac:spMkLst>
            <pc:docMk/>
            <pc:sldMk cId="558985590" sldId="594"/>
            <ac:spMk id="19459" creationId="{00000000-0000-0000-0000-000000000000}"/>
          </ac:spMkLst>
        </pc:spChg>
      </pc:sldChg>
      <pc:sldChg chg="addSp delSp modSp mod">
        <pc:chgData name="John Locke" userId="fb7f45b4ab63feb1" providerId="LiveId" clId="{4F0CD046-56FB-4535-86D6-634BDB535358}" dt="2023-03-30T14:28:26.571" v="66" actId="27309"/>
        <pc:sldMkLst>
          <pc:docMk/>
          <pc:sldMk cId="1701260020" sldId="611"/>
        </pc:sldMkLst>
        <pc:graphicFrameChg chg="add del modGraphic">
          <ac:chgData name="John Locke" userId="fb7f45b4ab63feb1" providerId="LiveId" clId="{4F0CD046-56FB-4535-86D6-634BDB535358}" dt="2023-03-30T14:28:26.571" v="66" actId="27309"/>
          <ac:graphicFrameMkLst>
            <pc:docMk/>
            <pc:sldMk cId="1701260020" sldId="611"/>
            <ac:graphicFrameMk id="5" creationId="{0453BF76-63E7-ACB4-ACD2-4D2E50177987}"/>
          </ac:graphicFrameMkLst>
        </pc:graphicFrameChg>
      </pc:sldChg>
      <pc:sldChg chg="ord">
        <pc:chgData name="John Locke" userId="fb7f45b4ab63feb1" providerId="LiveId" clId="{4F0CD046-56FB-4535-86D6-634BDB535358}" dt="2023-03-28T14:29:08.820" v="1"/>
        <pc:sldMkLst>
          <pc:docMk/>
          <pc:sldMk cId="3470454427" sldId="6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EB21941-A9B8-48D0-8EA0-5A531D7B720D}" type="datetimeFigureOut">
              <a:rPr lang="en-US" smtClean="0"/>
              <a:pPr/>
              <a:t>4/4/2023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D2BE1C5-99D7-4050-904C-74DD6C1CA420}" type="slidenum">
              <a:rPr lang="en-US" smtClean="0"/>
              <a:pPr/>
              <a:t>‹#›</a:t>
            </a:fld>
            <a:endParaRPr lang="en-US"/>
          </a:p>
        </p:txBody>
      </p:sp>
    </p:spTree>
    <p:extLst>
      <p:ext uri="{BB962C8B-B14F-4D97-AF65-F5344CB8AC3E}">
        <p14:creationId xmlns="" xmlns:p14="http://schemas.microsoft.com/office/powerpoint/2010/main" val="632628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87296DF2-C41C-4432-9843-2EDD1E74622B}" type="slidenum">
              <a:rPr lang="en-US">
                <a:solidFill>
                  <a:prstClr val="black"/>
                </a:solidFill>
                <a:latin typeface="Calibri" panose="020F0502020204030204"/>
              </a:rPr>
              <a:pPr defTabSz="471145">
                <a:defRPr/>
              </a:pPr>
              <a:t>4</a:t>
            </a:fld>
            <a:endParaRPr lang="en-US">
              <a:solidFill>
                <a:prstClr val="black"/>
              </a:solidFill>
              <a:latin typeface="Calibri" panose="020F0502020204030204"/>
            </a:endParaRPr>
          </a:p>
        </p:txBody>
      </p:sp>
    </p:spTree>
    <p:extLst>
      <p:ext uri="{BB962C8B-B14F-4D97-AF65-F5344CB8AC3E}">
        <p14:creationId xmlns="" xmlns:p14="http://schemas.microsoft.com/office/powerpoint/2010/main" val="323551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87296DF2-C41C-4432-9843-2EDD1E74622B}" type="slidenum">
              <a:rPr lang="en-US">
                <a:solidFill>
                  <a:prstClr val="black"/>
                </a:solidFill>
                <a:latin typeface="Calibri" panose="020F0502020204030204"/>
              </a:rPr>
              <a:pPr defTabSz="471145">
                <a:defRPr/>
              </a:pPr>
              <a:t>13</a:t>
            </a:fld>
            <a:endParaRPr lang="en-US">
              <a:solidFill>
                <a:prstClr val="black"/>
              </a:solidFill>
              <a:latin typeface="Calibri" panose="020F0502020204030204"/>
            </a:endParaRPr>
          </a:p>
        </p:txBody>
      </p:sp>
    </p:spTree>
    <p:extLst>
      <p:ext uri="{BB962C8B-B14F-4D97-AF65-F5344CB8AC3E}">
        <p14:creationId xmlns="" xmlns:p14="http://schemas.microsoft.com/office/powerpoint/2010/main" val="740846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D10E4A98-60E2-4DEC-8BFF-1609EFE919FD}" type="slidenum">
              <a:rPr lang="en-US">
                <a:latin typeface="Arial" pitchFamily="34" charset="0"/>
              </a:rPr>
              <a:pPr/>
              <a:t>14</a:t>
            </a:fld>
            <a:endParaRPr lang="en-US">
              <a:latin typeface="Arial" pitchFamily="34"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a:lstStyle/>
          <a:p>
            <a:pPr eaLnBrk="1" hangingPunct="1"/>
            <a:endParaRPr lang="en-US" dirty="0">
              <a:ea typeface="ＭＳ Ｐゴシック" charset="-128"/>
            </a:endParaRPr>
          </a:p>
          <a:p>
            <a:pPr eaLnBrk="1" hangingPunct="1"/>
            <a:r>
              <a:rPr lang="en-US" sz="1700" dirty="0">
                <a:ea typeface="ＭＳ Ｐゴシック" charset="-128"/>
              </a:rPr>
              <a:t> Why go through a Boat Operator Certification?</a:t>
            </a:r>
          </a:p>
          <a:p>
            <a:pPr eaLnBrk="1" hangingPunct="1"/>
            <a:endParaRPr lang="en-US" sz="1700" dirty="0">
              <a:ea typeface="ＭＳ Ｐゴシック" charset="-128"/>
            </a:endParaRPr>
          </a:p>
          <a:p>
            <a:pPr eaLnBrk="1" hangingPunct="1"/>
            <a:r>
              <a:rPr lang="en-US" sz="1700" dirty="0">
                <a:ea typeface="ＭＳ Ｐゴシック" charset="-128"/>
              </a:rPr>
              <a:t>Here are some of the reasons to go through the effort of getting a   Certification.</a:t>
            </a:r>
          </a:p>
          <a:p>
            <a:pPr eaLnBrk="1" hangingPunct="1"/>
            <a:endParaRPr lang="en-US" sz="1700" dirty="0">
              <a:ea typeface="ＭＳ Ｐゴシック" charset="-128"/>
            </a:endParaRPr>
          </a:p>
          <a:p>
            <a:pPr defTabSz="948781" eaLnBrk="1" hangingPunct="1">
              <a:defRPr/>
            </a:pPr>
            <a:r>
              <a:rPr lang="en-US" sz="1700" u="sng" dirty="0">
                <a:solidFill>
                  <a:srgbClr val="FF6600"/>
                </a:solidFill>
              </a:rPr>
              <a:t>PAUSE &amp; POINT</a:t>
            </a:r>
          </a:p>
          <a:p>
            <a:pPr eaLnBrk="1" hangingPunct="1"/>
            <a:endParaRPr lang="en-US" sz="1700" dirty="0">
              <a:ea typeface="ＭＳ Ｐゴシック" charset="-128"/>
            </a:endParaRPr>
          </a:p>
          <a:p>
            <a:pPr eaLnBrk="1" hangingPunct="1"/>
            <a:r>
              <a:rPr lang="en-US" sz="1700" dirty="0">
                <a:ea typeface="ＭＳ Ｐゴシック" charset="-128"/>
              </a:rPr>
              <a:t>The lower four bullets are a little more speculative (an scary)</a:t>
            </a:r>
          </a:p>
        </p:txBody>
      </p:sp>
    </p:spTree>
    <p:extLst>
      <p:ext uri="{BB962C8B-B14F-4D97-AF65-F5344CB8AC3E}">
        <p14:creationId xmlns="" xmlns:p14="http://schemas.microsoft.com/office/powerpoint/2010/main" val="2807401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85AE5-676D-4DDE-AF06-F3058B0A0998}" type="slidenum">
              <a:rPr lang="en-US" smtClean="0"/>
              <a:pPr/>
              <a:t>15</a:t>
            </a:fld>
            <a:endParaRPr lang="en-US" dirty="0"/>
          </a:p>
        </p:txBody>
      </p:sp>
    </p:spTree>
    <p:extLst>
      <p:ext uri="{BB962C8B-B14F-4D97-AF65-F5344CB8AC3E}">
        <p14:creationId xmlns="" xmlns:p14="http://schemas.microsoft.com/office/powerpoint/2010/main" val="2907715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85AE5-676D-4DDE-AF06-F3058B0A0998}" type="slidenum">
              <a:rPr lang="en-US" smtClean="0"/>
              <a:pPr/>
              <a:t>16</a:t>
            </a:fld>
            <a:endParaRPr lang="en-US" dirty="0"/>
          </a:p>
        </p:txBody>
      </p:sp>
    </p:spTree>
    <p:extLst>
      <p:ext uri="{BB962C8B-B14F-4D97-AF65-F5344CB8AC3E}">
        <p14:creationId xmlns="" xmlns:p14="http://schemas.microsoft.com/office/powerpoint/2010/main" val="3629945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85AE5-676D-4DDE-AF06-F3058B0A0998}" type="slidenum">
              <a:rPr lang="en-US" smtClean="0"/>
              <a:pPr/>
              <a:t>17</a:t>
            </a:fld>
            <a:endParaRPr lang="en-US" dirty="0"/>
          </a:p>
        </p:txBody>
      </p:sp>
    </p:spTree>
    <p:extLst>
      <p:ext uri="{BB962C8B-B14F-4D97-AF65-F5344CB8AC3E}">
        <p14:creationId xmlns="" xmlns:p14="http://schemas.microsoft.com/office/powerpoint/2010/main" val="168368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85AE5-676D-4DDE-AF06-F3058B0A0998}" type="slidenum">
              <a:rPr lang="en-US" smtClean="0"/>
              <a:pPr/>
              <a:t>18</a:t>
            </a:fld>
            <a:endParaRPr lang="en-US" dirty="0"/>
          </a:p>
        </p:txBody>
      </p:sp>
    </p:spTree>
    <p:extLst>
      <p:ext uri="{BB962C8B-B14F-4D97-AF65-F5344CB8AC3E}">
        <p14:creationId xmlns="" xmlns:p14="http://schemas.microsoft.com/office/powerpoint/2010/main" val="1957695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85AE5-676D-4DDE-AF06-F3058B0A0998}" type="slidenum">
              <a:rPr lang="en-US" smtClean="0"/>
              <a:pPr/>
              <a:t>19</a:t>
            </a:fld>
            <a:endParaRPr lang="en-US" dirty="0"/>
          </a:p>
        </p:txBody>
      </p:sp>
    </p:spTree>
    <p:extLst>
      <p:ext uri="{BB962C8B-B14F-4D97-AF65-F5344CB8AC3E}">
        <p14:creationId xmlns="" xmlns:p14="http://schemas.microsoft.com/office/powerpoint/2010/main" val="4085294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85AE5-676D-4DDE-AF06-F3058B0A0998}" type="slidenum">
              <a:rPr lang="en-US" smtClean="0"/>
              <a:pPr/>
              <a:t>20</a:t>
            </a:fld>
            <a:endParaRPr lang="en-US" dirty="0"/>
          </a:p>
        </p:txBody>
      </p:sp>
    </p:spTree>
    <p:extLst>
      <p:ext uri="{BB962C8B-B14F-4D97-AF65-F5344CB8AC3E}">
        <p14:creationId xmlns="" xmlns:p14="http://schemas.microsoft.com/office/powerpoint/2010/main" val="616108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85AE5-676D-4DDE-AF06-F3058B0A0998}" type="slidenum">
              <a:rPr lang="en-US" smtClean="0"/>
              <a:pPr/>
              <a:t>21</a:t>
            </a:fld>
            <a:endParaRPr lang="en-US" dirty="0"/>
          </a:p>
        </p:txBody>
      </p:sp>
    </p:spTree>
    <p:extLst>
      <p:ext uri="{BB962C8B-B14F-4D97-AF65-F5344CB8AC3E}">
        <p14:creationId xmlns="" xmlns:p14="http://schemas.microsoft.com/office/powerpoint/2010/main" val="4056341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D10E4A98-60E2-4DEC-8BFF-1609EFE919FD}" type="slidenum">
              <a:rPr lang="en-US">
                <a:latin typeface="Arial" pitchFamily="34" charset="0"/>
              </a:rPr>
              <a:pPr/>
              <a:t>22</a:t>
            </a:fld>
            <a:endParaRPr lang="en-US">
              <a:latin typeface="Arial" pitchFamily="34"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a:lstStyle/>
          <a:p>
            <a:pPr eaLnBrk="1" hangingPunct="1"/>
            <a:endParaRPr lang="en-US" dirty="0">
              <a:ea typeface="ＭＳ Ｐゴシック" charset="-128"/>
            </a:endParaRPr>
          </a:p>
          <a:p>
            <a:pPr eaLnBrk="1" hangingPunct="1"/>
            <a:r>
              <a:rPr lang="en-US" sz="1700" dirty="0">
                <a:ea typeface="ＭＳ Ｐゴシック" charset="-128"/>
              </a:rPr>
              <a:t> Why go through a Boat Operator Certification?</a:t>
            </a:r>
          </a:p>
          <a:p>
            <a:pPr eaLnBrk="1" hangingPunct="1"/>
            <a:endParaRPr lang="en-US" sz="1700" dirty="0">
              <a:ea typeface="ＭＳ Ｐゴシック" charset="-128"/>
            </a:endParaRPr>
          </a:p>
          <a:p>
            <a:pPr eaLnBrk="1" hangingPunct="1"/>
            <a:r>
              <a:rPr lang="en-US" sz="1700" dirty="0">
                <a:ea typeface="ＭＳ Ｐゴシック" charset="-128"/>
              </a:rPr>
              <a:t>Here are some of the reasons to go through the effort of getting a   Certification.</a:t>
            </a:r>
          </a:p>
          <a:p>
            <a:pPr eaLnBrk="1" hangingPunct="1"/>
            <a:endParaRPr lang="en-US" sz="1700" dirty="0">
              <a:ea typeface="ＭＳ Ｐゴシック" charset="-128"/>
            </a:endParaRPr>
          </a:p>
          <a:p>
            <a:pPr defTabSz="948781" eaLnBrk="1" hangingPunct="1">
              <a:defRPr/>
            </a:pPr>
            <a:r>
              <a:rPr lang="en-US" sz="1700" u="sng" dirty="0">
                <a:solidFill>
                  <a:srgbClr val="FF6600"/>
                </a:solidFill>
              </a:rPr>
              <a:t>PAUSE &amp; POINT</a:t>
            </a:r>
          </a:p>
          <a:p>
            <a:pPr eaLnBrk="1" hangingPunct="1"/>
            <a:endParaRPr lang="en-US" sz="1700" dirty="0">
              <a:ea typeface="ＭＳ Ｐゴシック" charset="-128"/>
            </a:endParaRPr>
          </a:p>
          <a:p>
            <a:pPr eaLnBrk="1" hangingPunct="1"/>
            <a:r>
              <a:rPr lang="en-US" sz="1700" dirty="0">
                <a:ea typeface="ＭＳ Ｐゴシック" charset="-128"/>
              </a:rPr>
              <a:t>The lower four bullets are a little more speculative (an scary)</a:t>
            </a:r>
          </a:p>
        </p:txBody>
      </p:sp>
    </p:spTree>
    <p:extLst>
      <p:ext uri="{BB962C8B-B14F-4D97-AF65-F5344CB8AC3E}">
        <p14:creationId xmlns="" xmlns:p14="http://schemas.microsoft.com/office/powerpoint/2010/main" val="280740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87296DF2-C41C-4432-9843-2EDD1E74622B}" type="slidenum">
              <a:rPr lang="en-US">
                <a:solidFill>
                  <a:prstClr val="black"/>
                </a:solidFill>
                <a:latin typeface="Calibri" panose="020F0502020204030204"/>
              </a:rPr>
              <a:pPr defTabSz="471145">
                <a:defRPr/>
              </a:pPr>
              <a:t>5</a:t>
            </a:fld>
            <a:endParaRPr lang="en-US">
              <a:solidFill>
                <a:prstClr val="black"/>
              </a:solidFill>
              <a:latin typeface="Calibri" panose="020F0502020204030204"/>
            </a:endParaRPr>
          </a:p>
        </p:txBody>
      </p:sp>
    </p:spTree>
    <p:extLst>
      <p:ext uri="{BB962C8B-B14F-4D97-AF65-F5344CB8AC3E}">
        <p14:creationId xmlns="" xmlns:p14="http://schemas.microsoft.com/office/powerpoint/2010/main" val="2373603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a:extLst>
              <a:ext uri="{FF2B5EF4-FFF2-40B4-BE49-F238E27FC236}">
                <a16:creationId xmlns="" xmlns:a16="http://schemas.microsoft.com/office/drawing/2014/main" id="{4E75526D-AE7D-4C3C-A421-06112506FC96}"/>
              </a:ext>
            </a:extLst>
          </p:cNvPr>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t>D5 Jump Start Presentation Nov 2019</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a:extLst>
              <a:ext uri="{FF2B5EF4-FFF2-40B4-BE49-F238E27FC236}">
                <a16:creationId xmlns="" xmlns:a16="http://schemas.microsoft.com/office/drawing/2014/main" id="{3440D529-0191-4753-802B-EF99C5F2457D}"/>
              </a:ext>
            </a:extLst>
          </p:cNvPr>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t>D5 Jump Start Presentation Nov 2019</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a:extLst>
              <a:ext uri="{FF2B5EF4-FFF2-40B4-BE49-F238E27FC236}">
                <a16:creationId xmlns="" xmlns:a16="http://schemas.microsoft.com/office/drawing/2014/main" id="{FE643FB3-3CD3-47C5-A383-A291BFA63E6A}"/>
              </a:ext>
            </a:extLst>
          </p:cNvPr>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t>D5 Jump Start Presentation Nov 2019</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a:extLst>
              <a:ext uri="{FF2B5EF4-FFF2-40B4-BE49-F238E27FC236}">
                <a16:creationId xmlns="" xmlns:a16="http://schemas.microsoft.com/office/drawing/2014/main" id="{B3DDE579-C0D0-415F-BED6-207AA4417EBD}"/>
              </a:ext>
            </a:extLst>
          </p:cNvPr>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t>D5 Jump Start Presentation Nov 2019</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a:extLst>
              <a:ext uri="{FF2B5EF4-FFF2-40B4-BE49-F238E27FC236}">
                <a16:creationId xmlns="" xmlns:a16="http://schemas.microsoft.com/office/drawing/2014/main" id="{82EFE696-3EA4-416B-B89B-0A84CE1746C2}"/>
              </a:ext>
            </a:extLst>
          </p:cNvPr>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t>D5 Jump Start Presentation Nov 2019</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a:extLst>
              <a:ext uri="{FF2B5EF4-FFF2-40B4-BE49-F238E27FC236}">
                <a16:creationId xmlns="" xmlns:a16="http://schemas.microsoft.com/office/drawing/2014/main" id="{DC55DB06-F277-4F7A-8BAA-2D0F3010583A}"/>
              </a:ext>
            </a:extLst>
          </p:cNvPr>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t>D5 Jump Start Presentation Nov 2019</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a:extLst>
              <a:ext uri="{FF2B5EF4-FFF2-40B4-BE49-F238E27FC236}">
                <a16:creationId xmlns="" xmlns:a16="http://schemas.microsoft.com/office/drawing/2014/main" id="{03B5DC24-DF21-4074-9BCD-D03897310828}"/>
              </a:ext>
            </a:extLst>
          </p:cNvPr>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t>D5 Jump Start Presentation Nov 2019</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a:extLst>
              <a:ext uri="{FF2B5EF4-FFF2-40B4-BE49-F238E27FC236}">
                <a16:creationId xmlns="" xmlns:a16="http://schemas.microsoft.com/office/drawing/2014/main" id="{629EAA68-CCC1-43F6-A32A-CA9C6535FB22}"/>
              </a:ext>
            </a:extLst>
          </p:cNvPr>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Times New Roman" pitchFamily="18" charset="0"/>
                <a:ea typeface="+mn-ea"/>
                <a:cs typeface="+mn-cs"/>
              </a:rPr>
              <a:t>D5 Jump Start Presentation Nov 2019</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D10E4A98-60E2-4DEC-8BFF-1609EFE919FD}" type="slidenum">
              <a:rPr lang="en-US">
                <a:latin typeface="Arial" pitchFamily="34" charset="0"/>
              </a:rPr>
              <a:pPr/>
              <a:t>37</a:t>
            </a:fld>
            <a:endParaRPr lang="en-US">
              <a:latin typeface="Arial" pitchFamily="34"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a:lstStyle/>
          <a:p>
            <a:pPr eaLnBrk="1" hangingPunct="1"/>
            <a:endParaRPr lang="en-US" dirty="0">
              <a:ea typeface="ＭＳ Ｐゴシック" charset="-128"/>
            </a:endParaRPr>
          </a:p>
          <a:p>
            <a:pPr eaLnBrk="1" hangingPunct="1"/>
            <a:r>
              <a:rPr lang="en-US" sz="1700" dirty="0">
                <a:ea typeface="ＭＳ Ｐゴシック" charset="-128"/>
              </a:rPr>
              <a:t> Why go through a Boat Operator Certification?</a:t>
            </a:r>
          </a:p>
          <a:p>
            <a:pPr eaLnBrk="1" hangingPunct="1"/>
            <a:endParaRPr lang="en-US" sz="1700" dirty="0">
              <a:ea typeface="ＭＳ Ｐゴシック" charset="-128"/>
            </a:endParaRPr>
          </a:p>
          <a:p>
            <a:pPr eaLnBrk="1" hangingPunct="1"/>
            <a:r>
              <a:rPr lang="en-US" sz="1700" dirty="0">
                <a:ea typeface="ＭＳ Ｐゴシック" charset="-128"/>
              </a:rPr>
              <a:t>Here are some of the reasons to go through the effort of getting a   Certification.</a:t>
            </a:r>
          </a:p>
          <a:p>
            <a:pPr eaLnBrk="1" hangingPunct="1"/>
            <a:endParaRPr lang="en-US" sz="1700" dirty="0">
              <a:ea typeface="ＭＳ Ｐゴシック" charset="-128"/>
            </a:endParaRPr>
          </a:p>
          <a:p>
            <a:pPr defTabSz="948781" eaLnBrk="1" hangingPunct="1">
              <a:defRPr/>
            </a:pPr>
            <a:r>
              <a:rPr lang="en-US" sz="1700" u="sng" dirty="0">
                <a:solidFill>
                  <a:srgbClr val="FF6600"/>
                </a:solidFill>
              </a:rPr>
              <a:t>PAUSE &amp; POINT</a:t>
            </a:r>
          </a:p>
          <a:p>
            <a:pPr eaLnBrk="1" hangingPunct="1"/>
            <a:endParaRPr lang="en-US" sz="1700" dirty="0">
              <a:ea typeface="ＭＳ Ｐゴシック" charset="-128"/>
            </a:endParaRPr>
          </a:p>
          <a:p>
            <a:pPr eaLnBrk="1" hangingPunct="1"/>
            <a:r>
              <a:rPr lang="en-US" sz="1700" dirty="0">
                <a:ea typeface="ＭＳ Ｐゴシック" charset="-128"/>
              </a:rPr>
              <a:t>The lower four bullets are a little more speculative (an scary)</a:t>
            </a:r>
          </a:p>
        </p:txBody>
      </p:sp>
    </p:spTree>
    <p:extLst>
      <p:ext uri="{BB962C8B-B14F-4D97-AF65-F5344CB8AC3E}">
        <p14:creationId xmlns="" xmlns:p14="http://schemas.microsoft.com/office/powerpoint/2010/main" val="2807401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48781">
              <a:defRPr/>
            </a:pPr>
            <a:r>
              <a:rPr lang="en-US" sz="1700" dirty="0"/>
              <a:t>The BOC program offers four different levels of certification for boating. </a:t>
            </a:r>
          </a:p>
          <a:p>
            <a:pPr defTabSz="948781">
              <a:defRPr/>
            </a:pPr>
            <a:endParaRPr lang="en-US" sz="1700" dirty="0"/>
          </a:p>
          <a:p>
            <a:pPr defTabSz="948781">
              <a:defRPr/>
            </a:pPr>
            <a:r>
              <a:rPr lang="en-US" sz="1700" dirty="0"/>
              <a:t> </a:t>
            </a:r>
            <a:r>
              <a:rPr lang="en-US" sz="1700" u="sng" dirty="0">
                <a:solidFill>
                  <a:srgbClr val="FF6600"/>
                </a:solidFill>
              </a:rPr>
              <a:t>PAUSE &amp; POINT</a:t>
            </a:r>
          </a:p>
          <a:p>
            <a:pPr defTabSz="948781">
              <a:defRPr/>
            </a:pPr>
            <a:endParaRPr lang="en-US" sz="1700" u="sng" dirty="0">
              <a:solidFill>
                <a:srgbClr val="FF6600"/>
              </a:solidFill>
            </a:endParaRPr>
          </a:p>
          <a:p>
            <a:pPr defTabSz="948781">
              <a:defRPr/>
            </a:pPr>
            <a:r>
              <a:rPr lang="en-US" sz="1700" dirty="0"/>
              <a:t>	Certifiers provide, as their name suggests, a path for boaters to become certified to operate boats at different levels by demonstrating their boat handling skills on the water. </a:t>
            </a:r>
          </a:p>
          <a:p>
            <a:pPr defTabSz="948781">
              <a:defRPr/>
            </a:pPr>
            <a:r>
              <a:rPr lang="en-US" sz="1700" dirty="0"/>
              <a:t>	</a:t>
            </a:r>
          </a:p>
          <a:p>
            <a:pPr defTabSz="948781">
              <a:defRPr/>
            </a:pPr>
            <a:r>
              <a:rPr lang="en-US" sz="1700" dirty="0"/>
              <a:t>BOC Certifiers are trained and qualified through the USPS Instructor Development program. </a:t>
            </a:r>
          </a:p>
          <a:p>
            <a:pPr defTabSz="948781">
              <a:defRPr/>
            </a:pPr>
            <a:r>
              <a:rPr lang="en-US" sz="1700" dirty="0"/>
              <a:t> </a:t>
            </a:r>
          </a:p>
          <a:p>
            <a:pPr defTabSz="948781">
              <a:defRPr/>
            </a:pPr>
            <a:r>
              <a:rPr lang="en-US" sz="1700" dirty="0"/>
              <a:t>	Now through BOC, we have on the water certification capability - the drivers license!  </a:t>
            </a:r>
          </a:p>
        </p:txBody>
      </p:sp>
      <p:sp>
        <p:nvSpPr>
          <p:cNvPr id="4" name="Slide Number Placeholder 3"/>
          <p:cNvSpPr>
            <a:spLocks noGrp="1"/>
          </p:cNvSpPr>
          <p:nvPr>
            <p:ph type="sldNum" sz="quarter" idx="10"/>
          </p:nvPr>
        </p:nvSpPr>
        <p:spPr/>
        <p:txBody>
          <a:bodyPr/>
          <a:lstStyle/>
          <a:p>
            <a:pPr>
              <a:defRPr/>
            </a:pPr>
            <a:fld id="{3A8404C6-8333-4A78-87C0-F9243517005C}" type="slidenum">
              <a:rPr lang="en-US" smtClean="0"/>
              <a:pPr>
                <a:defRPr/>
              </a:pPr>
              <a:t>38</a:t>
            </a:fld>
            <a:endParaRPr lang="en-US"/>
          </a:p>
        </p:txBody>
      </p:sp>
    </p:spTree>
    <p:extLst>
      <p:ext uri="{BB962C8B-B14F-4D97-AF65-F5344CB8AC3E}">
        <p14:creationId xmlns="" xmlns:p14="http://schemas.microsoft.com/office/powerpoint/2010/main" val="301277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87296DF2-C41C-4432-9843-2EDD1E74622B}" type="slidenum">
              <a:rPr lang="en-US">
                <a:solidFill>
                  <a:prstClr val="black"/>
                </a:solidFill>
                <a:latin typeface="Calibri" panose="020F0502020204030204"/>
              </a:rPr>
              <a:pPr defTabSz="471145">
                <a:defRPr/>
              </a:pPr>
              <a:t>6</a:t>
            </a:fld>
            <a:endParaRPr lang="en-US">
              <a:solidFill>
                <a:prstClr val="black"/>
              </a:solidFill>
              <a:latin typeface="Calibri" panose="020F0502020204030204"/>
            </a:endParaRPr>
          </a:p>
        </p:txBody>
      </p:sp>
    </p:spTree>
    <p:extLst>
      <p:ext uri="{BB962C8B-B14F-4D97-AF65-F5344CB8AC3E}">
        <p14:creationId xmlns="" xmlns:p14="http://schemas.microsoft.com/office/powerpoint/2010/main" val="137564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D10E4A98-60E2-4DEC-8BFF-1609EFE919FD}" type="slidenum">
              <a:rPr lang="en-US">
                <a:latin typeface="Arial" pitchFamily="34" charset="0"/>
              </a:rPr>
              <a:pPr/>
              <a:t>39</a:t>
            </a:fld>
            <a:endParaRPr lang="en-US">
              <a:latin typeface="Arial" pitchFamily="34"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a:lstStyle/>
          <a:p>
            <a:pPr eaLnBrk="1" hangingPunct="1"/>
            <a:endParaRPr lang="en-US" dirty="0">
              <a:ea typeface="ＭＳ Ｐゴシック" charset="-128"/>
            </a:endParaRPr>
          </a:p>
          <a:p>
            <a:pPr eaLnBrk="1" hangingPunct="1"/>
            <a:r>
              <a:rPr lang="en-US" sz="1700" dirty="0">
                <a:ea typeface="ＭＳ Ｐゴシック" charset="-128"/>
              </a:rPr>
              <a:t> Why go through a Boat Operator Certification?</a:t>
            </a:r>
          </a:p>
          <a:p>
            <a:pPr eaLnBrk="1" hangingPunct="1"/>
            <a:endParaRPr lang="en-US" sz="1700" dirty="0">
              <a:ea typeface="ＭＳ Ｐゴシック" charset="-128"/>
            </a:endParaRPr>
          </a:p>
          <a:p>
            <a:pPr eaLnBrk="1" hangingPunct="1"/>
            <a:r>
              <a:rPr lang="en-US" sz="1700" dirty="0">
                <a:ea typeface="ＭＳ Ｐゴシック" charset="-128"/>
              </a:rPr>
              <a:t>Here are some of the reasons to go through the effort of getting a   Certification.</a:t>
            </a:r>
          </a:p>
          <a:p>
            <a:pPr eaLnBrk="1" hangingPunct="1"/>
            <a:endParaRPr lang="en-US" sz="1700" dirty="0">
              <a:ea typeface="ＭＳ Ｐゴシック" charset="-128"/>
            </a:endParaRPr>
          </a:p>
          <a:p>
            <a:pPr defTabSz="948781" eaLnBrk="1" hangingPunct="1">
              <a:defRPr/>
            </a:pPr>
            <a:r>
              <a:rPr lang="en-US" sz="1700" u="sng" dirty="0">
                <a:solidFill>
                  <a:srgbClr val="FF6600"/>
                </a:solidFill>
              </a:rPr>
              <a:t>PAUSE &amp; POINT</a:t>
            </a:r>
          </a:p>
          <a:p>
            <a:pPr eaLnBrk="1" hangingPunct="1"/>
            <a:endParaRPr lang="en-US" sz="1700" dirty="0">
              <a:ea typeface="ＭＳ Ｐゴシック" charset="-128"/>
            </a:endParaRPr>
          </a:p>
          <a:p>
            <a:pPr eaLnBrk="1" hangingPunct="1"/>
            <a:r>
              <a:rPr lang="en-US" sz="1700" dirty="0">
                <a:ea typeface="ＭＳ Ｐゴシック" charset="-128"/>
              </a:rPr>
              <a:t>The lower four bullets are a little more speculative (an scary)</a:t>
            </a:r>
          </a:p>
        </p:txBody>
      </p:sp>
    </p:spTree>
    <p:extLst>
      <p:ext uri="{BB962C8B-B14F-4D97-AF65-F5344CB8AC3E}">
        <p14:creationId xmlns="" xmlns:p14="http://schemas.microsoft.com/office/powerpoint/2010/main" val="2807401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Here are the prerequisites and skills necessary to take the OTW Certification for Inland Navigator.</a:t>
            </a:r>
          </a:p>
          <a:p>
            <a:endParaRPr lang="en-US" sz="1700" dirty="0"/>
          </a:p>
          <a:p>
            <a:r>
              <a:rPr lang="en-US" sz="1700" i="1" u="sng" dirty="0"/>
              <a:t>Pause &amp; Point</a:t>
            </a:r>
          </a:p>
        </p:txBody>
      </p:sp>
      <p:sp>
        <p:nvSpPr>
          <p:cNvPr id="4" name="Slide Number Placeholder 3"/>
          <p:cNvSpPr>
            <a:spLocks noGrp="1"/>
          </p:cNvSpPr>
          <p:nvPr>
            <p:ph type="sldNum" sz="quarter" idx="10"/>
          </p:nvPr>
        </p:nvSpPr>
        <p:spPr/>
        <p:txBody>
          <a:bodyPr/>
          <a:lstStyle/>
          <a:p>
            <a:pPr>
              <a:defRPr/>
            </a:pPr>
            <a:fld id="{3A8404C6-8333-4A78-87C0-F9243517005C}" type="slidenum">
              <a:rPr lang="en-US" smtClean="0"/>
              <a:pPr>
                <a:defRPr/>
              </a:pPr>
              <a:t>40</a:t>
            </a:fld>
            <a:endParaRPr lang="en-US"/>
          </a:p>
        </p:txBody>
      </p:sp>
    </p:spTree>
    <p:extLst>
      <p:ext uri="{BB962C8B-B14F-4D97-AF65-F5344CB8AC3E}">
        <p14:creationId xmlns="" xmlns:p14="http://schemas.microsoft.com/office/powerpoint/2010/main" val="1147387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781">
              <a:defRPr/>
            </a:pPr>
            <a:r>
              <a:rPr lang="en-US" sz="1700" dirty="0"/>
              <a:t>Here are the prerequisites and skills necessary to take the OTW Certification for Coastal Navigator.</a:t>
            </a:r>
          </a:p>
          <a:p>
            <a:endParaRPr lang="en-US" sz="1700" dirty="0"/>
          </a:p>
          <a:p>
            <a:pPr defTabSz="948781">
              <a:defRPr/>
            </a:pPr>
            <a:r>
              <a:rPr lang="en-US" sz="1700" i="1" u="sng" dirty="0"/>
              <a:t>Pause &amp; Point</a:t>
            </a:r>
          </a:p>
          <a:p>
            <a:endParaRPr lang="en-US" dirty="0"/>
          </a:p>
        </p:txBody>
      </p:sp>
      <p:sp>
        <p:nvSpPr>
          <p:cNvPr id="4" name="Slide Number Placeholder 3"/>
          <p:cNvSpPr>
            <a:spLocks noGrp="1"/>
          </p:cNvSpPr>
          <p:nvPr>
            <p:ph type="sldNum" sz="quarter" idx="10"/>
          </p:nvPr>
        </p:nvSpPr>
        <p:spPr/>
        <p:txBody>
          <a:bodyPr/>
          <a:lstStyle/>
          <a:p>
            <a:pPr>
              <a:defRPr/>
            </a:pPr>
            <a:fld id="{3A8404C6-8333-4A78-87C0-F9243517005C}" type="slidenum">
              <a:rPr lang="en-US" smtClean="0"/>
              <a:pPr>
                <a:defRPr/>
              </a:pPr>
              <a:t>41</a:t>
            </a:fld>
            <a:endParaRPr lang="en-US"/>
          </a:p>
        </p:txBody>
      </p:sp>
    </p:spTree>
    <p:extLst>
      <p:ext uri="{BB962C8B-B14F-4D97-AF65-F5344CB8AC3E}">
        <p14:creationId xmlns="" xmlns:p14="http://schemas.microsoft.com/office/powerpoint/2010/main" val="886943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The Advanced Coastal Navigator Certification program is almost completed and we have already undertaken several Beta tests of the Advanced Coastal skill demonstration.</a:t>
            </a:r>
          </a:p>
          <a:p>
            <a:endParaRPr lang="en-US" sz="1700" dirty="0"/>
          </a:p>
          <a:p>
            <a:pPr defTabSz="948781">
              <a:defRPr/>
            </a:pPr>
            <a:r>
              <a:rPr lang="en-US" sz="1700" dirty="0"/>
              <a:t>Now a few answers to your questions about some Insurance issues.</a:t>
            </a:r>
          </a:p>
          <a:p>
            <a:endParaRPr lang="en-US" sz="1700" dirty="0"/>
          </a:p>
        </p:txBody>
      </p:sp>
      <p:sp>
        <p:nvSpPr>
          <p:cNvPr id="4" name="Slide Number Placeholder 3"/>
          <p:cNvSpPr>
            <a:spLocks noGrp="1"/>
          </p:cNvSpPr>
          <p:nvPr>
            <p:ph type="sldNum" sz="quarter" idx="10"/>
          </p:nvPr>
        </p:nvSpPr>
        <p:spPr/>
        <p:txBody>
          <a:bodyPr/>
          <a:lstStyle/>
          <a:p>
            <a:pPr>
              <a:defRPr/>
            </a:pPr>
            <a:fld id="{3A8404C6-8333-4A78-87C0-F9243517005C}" type="slidenum">
              <a:rPr lang="en-US" smtClean="0"/>
              <a:pPr>
                <a:defRPr/>
              </a:pPr>
              <a:t>42</a:t>
            </a:fld>
            <a:endParaRPr lang="en-US"/>
          </a:p>
        </p:txBody>
      </p:sp>
    </p:spTree>
    <p:extLst>
      <p:ext uri="{BB962C8B-B14F-4D97-AF65-F5344CB8AC3E}">
        <p14:creationId xmlns="" xmlns:p14="http://schemas.microsoft.com/office/powerpoint/2010/main" val="618673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The Advanced Coastal Navigator Certification program is almost completed and we have already undertaken several Beta tests of the Advanced Coastal skill demonstration.</a:t>
            </a:r>
          </a:p>
          <a:p>
            <a:endParaRPr lang="en-US" sz="1700" dirty="0"/>
          </a:p>
          <a:p>
            <a:pPr defTabSz="948781">
              <a:defRPr/>
            </a:pPr>
            <a:r>
              <a:rPr lang="en-US" sz="1700" dirty="0"/>
              <a:t>Now a few answers to your questions about some Insurance issues.</a:t>
            </a:r>
          </a:p>
          <a:p>
            <a:endParaRPr lang="en-US" sz="1700" dirty="0"/>
          </a:p>
        </p:txBody>
      </p:sp>
      <p:sp>
        <p:nvSpPr>
          <p:cNvPr id="4" name="Slide Number Placeholder 3"/>
          <p:cNvSpPr>
            <a:spLocks noGrp="1"/>
          </p:cNvSpPr>
          <p:nvPr>
            <p:ph type="sldNum" sz="quarter" idx="10"/>
          </p:nvPr>
        </p:nvSpPr>
        <p:spPr/>
        <p:txBody>
          <a:bodyPr/>
          <a:lstStyle/>
          <a:p>
            <a:pPr>
              <a:defRPr/>
            </a:pPr>
            <a:fld id="{3A8404C6-8333-4A78-87C0-F9243517005C}" type="slidenum">
              <a:rPr lang="en-US" smtClean="0"/>
              <a:pPr>
                <a:defRPr/>
              </a:pPr>
              <a:t>43</a:t>
            </a:fld>
            <a:endParaRPr lang="en-US"/>
          </a:p>
        </p:txBody>
      </p:sp>
    </p:spTree>
    <p:extLst>
      <p:ext uri="{BB962C8B-B14F-4D97-AF65-F5344CB8AC3E}">
        <p14:creationId xmlns="" xmlns:p14="http://schemas.microsoft.com/office/powerpoint/2010/main" val="3317460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We need teachers and trainers </a:t>
            </a:r>
          </a:p>
          <a:p>
            <a:endParaRPr lang="en-US" sz="1700" dirty="0"/>
          </a:p>
          <a:p>
            <a:r>
              <a:rPr lang="en-US" sz="1700" dirty="0"/>
              <a:t>and we need to let our potential “customers” know that this valuable program is available to them</a:t>
            </a:r>
          </a:p>
        </p:txBody>
      </p:sp>
      <p:sp>
        <p:nvSpPr>
          <p:cNvPr id="4" name="Slide Number Placeholder 3"/>
          <p:cNvSpPr>
            <a:spLocks noGrp="1"/>
          </p:cNvSpPr>
          <p:nvPr>
            <p:ph type="sldNum" sz="quarter" idx="10"/>
          </p:nvPr>
        </p:nvSpPr>
        <p:spPr/>
        <p:txBody>
          <a:bodyPr/>
          <a:lstStyle/>
          <a:p>
            <a:pPr>
              <a:defRPr/>
            </a:pPr>
            <a:fld id="{3A8404C6-8333-4A78-87C0-F9243517005C}" type="slidenum">
              <a:rPr lang="en-US" smtClean="0"/>
              <a:pPr>
                <a:defRPr/>
              </a:pPr>
              <a:t>44</a:t>
            </a:fld>
            <a:endParaRPr lang="en-US"/>
          </a:p>
        </p:txBody>
      </p:sp>
    </p:spTree>
    <p:extLst>
      <p:ext uri="{BB962C8B-B14F-4D97-AF65-F5344CB8AC3E}">
        <p14:creationId xmlns="" xmlns:p14="http://schemas.microsoft.com/office/powerpoint/2010/main" val="1616231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D10E4A98-60E2-4DEC-8BFF-1609EFE919FD}" type="slidenum">
              <a:rPr lang="en-US">
                <a:latin typeface="Arial" pitchFamily="34" charset="0"/>
              </a:rPr>
              <a:pPr/>
              <a:t>45</a:t>
            </a:fld>
            <a:endParaRPr lang="en-US">
              <a:latin typeface="Arial" pitchFamily="34"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a:lstStyle/>
          <a:p>
            <a:pPr eaLnBrk="1" hangingPunct="1"/>
            <a:endParaRPr lang="en-US" dirty="0">
              <a:ea typeface="ＭＳ Ｐゴシック" charset="-128"/>
            </a:endParaRPr>
          </a:p>
          <a:p>
            <a:pPr eaLnBrk="1" hangingPunct="1"/>
            <a:r>
              <a:rPr lang="en-US" sz="1700" dirty="0">
                <a:ea typeface="ＭＳ Ｐゴシック" charset="-128"/>
              </a:rPr>
              <a:t> Why go through a Boat Operator Certification?</a:t>
            </a:r>
          </a:p>
          <a:p>
            <a:pPr eaLnBrk="1" hangingPunct="1"/>
            <a:endParaRPr lang="en-US" sz="1700" dirty="0">
              <a:ea typeface="ＭＳ Ｐゴシック" charset="-128"/>
            </a:endParaRPr>
          </a:p>
          <a:p>
            <a:pPr eaLnBrk="1" hangingPunct="1"/>
            <a:r>
              <a:rPr lang="en-US" sz="1700" dirty="0">
                <a:ea typeface="ＭＳ Ｐゴシック" charset="-128"/>
              </a:rPr>
              <a:t>Here are some of the reasons to go through the effort of getting a   Certification.</a:t>
            </a:r>
          </a:p>
          <a:p>
            <a:pPr eaLnBrk="1" hangingPunct="1"/>
            <a:endParaRPr lang="en-US" sz="1700" dirty="0">
              <a:ea typeface="ＭＳ Ｐゴシック" charset="-128"/>
            </a:endParaRPr>
          </a:p>
          <a:p>
            <a:pPr defTabSz="948781" eaLnBrk="1" hangingPunct="1">
              <a:defRPr/>
            </a:pPr>
            <a:r>
              <a:rPr lang="en-US" sz="1700" u="sng" dirty="0">
                <a:solidFill>
                  <a:srgbClr val="FF6600"/>
                </a:solidFill>
              </a:rPr>
              <a:t>PAUSE &amp; POINT</a:t>
            </a:r>
          </a:p>
          <a:p>
            <a:pPr eaLnBrk="1" hangingPunct="1"/>
            <a:endParaRPr lang="en-US" sz="1700" dirty="0">
              <a:ea typeface="ＭＳ Ｐゴシック" charset="-128"/>
            </a:endParaRPr>
          </a:p>
          <a:p>
            <a:pPr eaLnBrk="1" hangingPunct="1"/>
            <a:r>
              <a:rPr lang="en-US" sz="1700" dirty="0">
                <a:ea typeface="ＭＳ Ｐゴシック" charset="-128"/>
              </a:rPr>
              <a:t>The lower four bullets are a little more speculative (an scary)</a:t>
            </a:r>
          </a:p>
        </p:txBody>
      </p:sp>
    </p:spTree>
    <p:extLst>
      <p:ext uri="{BB962C8B-B14F-4D97-AF65-F5344CB8AC3E}">
        <p14:creationId xmlns="" xmlns:p14="http://schemas.microsoft.com/office/powerpoint/2010/main" val="2807401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700" dirty="0"/>
          </a:p>
          <a:p>
            <a:r>
              <a:rPr lang="en-US" sz="1700" dirty="0"/>
              <a:t>There are two basic categories of maneuvers we use to learn and practice: </a:t>
            </a:r>
          </a:p>
          <a:p>
            <a:r>
              <a:rPr lang="en-US" sz="1700" dirty="0"/>
              <a:t> Close Quarters Maneuvering – in and around docks and obstacles.</a:t>
            </a:r>
          </a:p>
          <a:p>
            <a:endParaRPr lang="en-US" sz="1700" dirty="0"/>
          </a:p>
          <a:p>
            <a:r>
              <a:rPr lang="en-US" sz="1700" dirty="0"/>
              <a:t>And Protected Open Water exercises. </a:t>
            </a:r>
          </a:p>
          <a:p>
            <a:endParaRPr lang="en-US" sz="1700" dirty="0"/>
          </a:p>
          <a:p>
            <a:pPr defTabSz="948781">
              <a:defRPr/>
            </a:pPr>
            <a:r>
              <a:rPr lang="en-US" sz="1700" u="sng" dirty="0">
                <a:solidFill>
                  <a:srgbClr val="FF6600"/>
                </a:solidFill>
              </a:rPr>
              <a:t>PAUSE &amp; POINT</a:t>
            </a:r>
          </a:p>
          <a:p>
            <a:endParaRPr lang="en-US" sz="1700" dirty="0"/>
          </a:p>
          <a:p>
            <a:pPr defTabSz="948781">
              <a:defRPr/>
            </a:pPr>
            <a:r>
              <a:rPr lang="en-US" sz="1700" dirty="0"/>
              <a:t>With close quarters maneuvering, they will practice using lines effectively near the dock, departing from the dock, operating in fairways and tight areas, pivoting, approaching a mooring, backing, and of course, docking.</a:t>
            </a:r>
          </a:p>
          <a:p>
            <a:endParaRPr lang="en-US" sz="1700" dirty="0"/>
          </a:p>
          <a:p>
            <a:endParaRPr lang="en-US" sz="1700" dirty="0"/>
          </a:p>
          <a:p>
            <a:endParaRPr lang="en-US" sz="1700" dirty="0"/>
          </a:p>
          <a:p>
            <a:r>
              <a:rPr lang="en-US" sz="1700" dirty="0"/>
              <a:t> </a:t>
            </a:r>
          </a:p>
        </p:txBody>
      </p:sp>
      <p:sp>
        <p:nvSpPr>
          <p:cNvPr id="4" name="Slide Number Placeholder 3"/>
          <p:cNvSpPr>
            <a:spLocks noGrp="1"/>
          </p:cNvSpPr>
          <p:nvPr>
            <p:ph type="sldNum" sz="quarter" idx="10"/>
          </p:nvPr>
        </p:nvSpPr>
        <p:spPr/>
        <p:txBody>
          <a:bodyPr/>
          <a:lstStyle/>
          <a:p>
            <a:pPr>
              <a:defRPr/>
            </a:pPr>
            <a:fld id="{D8F0386D-582A-434C-905A-1E2419930FBF}" type="slidenum">
              <a:rPr lang="en-US" smtClean="0"/>
              <a:pPr>
                <a:defRPr/>
              </a:pPr>
              <a:t>7</a:t>
            </a:fld>
            <a:endParaRPr lang="en-US"/>
          </a:p>
        </p:txBody>
      </p:sp>
    </p:spTree>
    <p:extLst>
      <p:ext uri="{BB962C8B-B14F-4D97-AF65-F5344CB8AC3E}">
        <p14:creationId xmlns="" xmlns:p14="http://schemas.microsoft.com/office/powerpoint/2010/main" val="2258704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87296DF2-C41C-4432-9843-2EDD1E74622B}" type="slidenum">
              <a:rPr lang="en-US">
                <a:solidFill>
                  <a:prstClr val="black"/>
                </a:solidFill>
                <a:latin typeface="Calibri" panose="020F0502020204030204"/>
              </a:rPr>
              <a:pPr defTabSz="471145">
                <a:defRPr/>
              </a:pPr>
              <a:t>60</a:t>
            </a:fld>
            <a:endParaRPr lang="en-US">
              <a:solidFill>
                <a:prstClr val="black"/>
              </a:solidFill>
              <a:latin typeface="Calibri" panose="020F0502020204030204"/>
            </a:endParaRPr>
          </a:p>
        </p:txBody>
      </p:sp>
    </p:spTree>
    <p:extLst>
      <p:ext uri="{BB962C8B-B14F-4D97-AF65-F5344CB8AC3E}">
        <p14:creationId xmlns="" xmlns:p14="http://schemas.microsoft.com/office/powerpoint/2010/main" val="358960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	</a:t>
            </a:r>
          </a:p>
          <a:p>
            <a:r>
              <a:rPr lang="en-US" sz="1700" dirty="0"/>
              <a:t>Part of the open water maneuvers involves getting to and from the exercise area.  This will be accomplished complying with all of the navigation rules, maintaining proper speed and going onto a plane where possible.</a:t>
            </a:r>
          </a:p>
          <a:p>
            <a:endParaRPr lang="en-US" sz="1700" dirty="0"/>
          </a:p>
          <a:p>
            <a:pPr defTabSz="948781">
              <a:defRPr/>
            </a:pPr>
            <a:r>
              <a:rPr lang="en-US" sz="1700" u="sng" dirty="0">
                <a:solidFill>
                  <a:srgbClr val="FF6600"/>
                </a:solidFill>
              </a:rPr>
              <a:t>PAUSE &amp; POINT</a:t>
            </a:r>
          </a:p>
          <a:p>
            <a:pPr defTabSz="948781">
              <a:defRPr/>
            </a:pPr>
            <a:r>
              <a:rPr lang="en-US" sz="1700" dirty="0"/>
              <a:t>	</a:t>
            </a:r>
          </a:p>
          <a:p>
            <a:endParaRPr lang="en-US" sz="1700" dirty="0"/>
          </a:p>
        </p:txBody>
      </p:sp>
      <p:sp>
        <p:nvSpPr>
          <p:cNvPr id="4" name="Slide Number Placeholder 3"/>
          <p:cNvSpPr>
            <a:spLocks noGrp="1"/>
          </p:cNvSpPr>
          <p:nvPr>
            <p:ph type="sldNum" sz="quarter" idx="10"/>
          </p:nvPr>
        </p:nvSpPr>
        <p:spPr/>
        <p:txBody>
          <a:bodyPr/>
          <a:lstStyle/>
          <a:p>
            <a:pPr>
              <a:defRPr/>
            </a:pPr>
            <a:fld id="{D8F0386D-582A-434C-905A-1E2419930FBF}" type="slidenum">
              <a:rPr lang="en-US" smtClean="0"/>
              <a:pPr>
                <a:defRPr/>
              </a:pPr>
              <a:t>8</a:t>
            </a:fld>
            <a:endParaRPr lang="en-US"/>
          </a:p>
        </p:txBody>
      </p:sp>
    </p:spTree>
    <p:extLst>
      <p:ext uri="{BB962C8B-B14F-4D97-AF65-F5344CB8AC3E}">
        <p14:creationId xmlns="" xmlns:p14="http://schemas.microsoft.com/office/powerpoint/2010/main" val="85450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D10E4A98-60E2-4DEC-8BFF-1609EFE919FD}" type="slidenum">
              <a:rPr lang="en-US">
                <a:latin typeface="Arial" pitchFamily="34" charset="0"/>
              </a:rPr>
              <a:pPr/>
              <a:t>61</a:t>
            </a:fld>
            <a:endParaRPr lang="en-US">
              <a:latin typeface="Arial" pitchFamily="34"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a:lstStyle/>
          <a:p>
            <a:pPr eaLnBrk="1" hangingPunct="1"/>
            <a:endParaRPr lang="en-US" dirty="0">
              <a:ea typeface="ＭＳ Ｐゴシック" charset="-128"/>
            </a:endParaRPr>
          </a:p>
          <a:p>
            <a:pPr eaLnBrk="1" hangingPunct="1"/>
            <a:r>
              <a:rPr lang="en-US" sz="1700" dirty="0">
                <a:ea typeface="ＭＳ Ｐゴシック" charset="-128"/>
              </a:rPr>
              <a:t> Why go through a Boat Operator Certification?</a:t>
            </a:r>
          </a:p>
          <a:p>
            <a:pPr eaLnBrk="1" hangingPunct="1"/>
            <a:endParaRPr lang="en-US" sz="1700" dirty="0">
              <a:ea typeface="ＭＳ Ｐゴシック" charset="-128"/>
            </a:endParaRPr>
          </a:p>
          <a:p>
            <a:pPr eaLnBrk="1" hangingPunct="1"/>
            <a:r>
              <a:rPr lang="en-US" sz="1700" dirty="0">
                <a:ea typeface="ＭＳ Ｐゴシック" charset="-128"/>
              </a:rPr>
              <a:t>Here are some of the reasons to go through the effort of getting a   Certification.</a:t>
            </a:r>
          </a:p>
          <a:p>
            <a:pPr eaLnBrk="1" hangingPunct="1"/>
            <a:endParaRPr lang="en-US" sz="1700" dirty="0">
              <a:ea typeface="ＭＳ Ｐゴシック" charset="-128"/>
            </a:endParaRPr>
          </a:p>
          <a:p>
            <a:pPr defTabSz="948781" eaLnBrk="1" hangingPunct="1">
              <a:defRPr/>
            </a:pPr>
            <a:r>
              <a:rPr lang="en-US" sz="1700" u="sng" dirty="0">
                <a:solidFill>
                  <a:srgbClr val="FF6600"/>
                </a:solidFill>
              </a:rPr>
              <a:t>PAUSE &amp; POINT</a:t>
            </a:r>
          </a:p>
          <a:p>
            <a:pPr eaLnBrk="1" hangingPunct="1"/>
            <a:endParaRPr lang="en-US" sz="1700" dirty="0">
              <a:ea typeface="ＭＳ Ｐゴシック" charset="-128"/>
            </a:endParaRPr>
          </a:p>
          <a:p>
            <a:pPr eaLnBrk="1" hangingPunct="1"/>
            <a:r>
              <a:rPr lang="en-US" sz="1700" dirty="0">
                <a:ea typeface="ＭＳ Ｐゴシック" charset="-128"/>
              </a:rPr>
              <a:t>The lower four bullets are a little more speculative (an scary)</a:t>
            </a:r>
          </a:p>
        </p:txBody>
      </p:sp>
    </p:spTree>
    <p:extLst>
      <p:ext uri="{BB962C8B-B14F-4D97-AF65-F5344CB8AC3E}">
        <p14:creationId xmlns="" xmlns:p14="http://schemas.microsoft.com/office/powerpoint/2010/main" val="280740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 </a:t>
            </a:r>
          </a:p>
          <a:p>
            <a:endParaRPr lang="en-US" sz="1700" dirty="0"/>
          </a:p>
          <a:p>
            <a:r>
              <a:rPr lang="en-US" sz="1700" dirty="0"/>
              <a:t>The exercises include both slow and high speed slaloms, running a range toward and away, and a quick stop</a:t>
            </a:r>
            <a:r>
              <a:rPr lang="en-US" sz="1700" baseline="0" dirty="0"/>
              <a:t> maneuver</a:t>
            </a:r>
            <a:endParaRPr lang="en-US" sz="1700" dirty="0"/>
          </a:p>
        </p:txBody>
      </p:sp>
      <p:sp>
        <p:nvSpPr>
          <p:cNvPr id="4" name="Slide Number Placeholder 3"/>
          <p:cNvSpPr>
            <a:spLocks noGrp="1"/>
          </p:cNvSpPr>
          <p:nvPr>
            <p:ph type="sldNum" sz="quarter" idx="10"/>
          </p:nvPr>
        </p:nvSpPr>
        <p:spPr/>
        <p:txBody>
          <a:bodyPr/>
          <a:lstStyle/>
          <a:p>
            <a:pPr>
              <a:defRPr/>
            </a:pPr>
            <a:fld id="{D8F0386D-582A-434C-905A-1E2419930FBF}" type="slidenum">
              <a:rPr lang="en-US" smtClean="0"/>
              <a:pPr>
                <a:defRPr/>
              </a:pPr>
              <a:t>9</a:t>
            </a:fld>
            <a:endParaRPr lang="en-US"/>
          </a:p>
        </p:txBody>
      </p:sp>
    </p:spTree>
    <p:extLst>
      <p:ext uri="{BB962C8B-B14F-4D97-AF65-F5344CB8AC3E}">
        <p14:creationId xmlns="" xmlns:p14="http://schemas.microsoft.com/office/powerpoint/2010/main" val="308422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87296DF2-C41C-4432-9843-2EDD1E74622B}" type="slidenum">
              <a:rPr lang="en-US">
                <a:solidFill>
                  <a:prstClr val="black"/>
                </a:solidFill>
                <a:latin typeface="Calibri" panose="020F0502020204030204"/>
              </a:rPr>
              <a:pPr defTabSz="471145">
                <a:defRPr/>
              </a:pPr>
              <a:t>10</a:t>
            </a:fld>
            <a:endParaRPr lang="en-US">
              <a:solidFill>
                <a:prstClr val="black"/>
              </a:solidFill>
              <a:latin typeface="Calibri" panose="020F0502020204030204"/>
            </a:endParaRPr>
          </a:p>
        </p:txBody>
      </p:sp>
    </p:spTree>
    <p:extLst>
      <p:ext uri="{BB962C8B-B14F-4D97-AF65-F5344CB8AC3E}">
        <p14:creationId xmlns="" xmlns:p14="http://schemas.microsoft.com/office/powerpoint/2010/main" val="97025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87296DF2-C41C-4432-9843-2EDD1E74622B}" type="slidenum">
              <a:rPr lang="en-US">
                <a:solidFill>
                  <a:prstClr val="black"/>
                </a:solidFill>
                <a:latin typeface="Calibri" panose="020F0502020204030204"/>
              </a:rPr>
              <a:pPr defTabSz="471145">
                <a:defRPr/>
              </a:pPr>
              <a:t>11</a:t>
            </a:fld>
            <a:endParaRPr lang="en-US">
              <a:solidFill>
                <a:prstClr val="black"/>
              </a:solidFill>
              <a:latin typeface="Calibri" panose="020F0502020204030204"/>
            </a:endParaRPr>
          </a:p>
        </p:txBody>
      </p:sp>
    </p:spTree>
    <p:extLst>
      <p:ext uri="{BB962C8B-B14F-4D97-AF65-F5344CB8AC3E}">
        <p14:creationId xmlns="" xmlns:p14="http://schemas.microsoft.com/office/powerpoint/2010/main" val="378002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87296DF2-C41C-4432-9843-2EDD1E74622B}" type="slidenum">
              <a:rPr lang="en-US">
                <a:solidFill>
                  <a:prstClr val="black"/>
                </a:solidFill>
                <a:latin typeface="Calibri" panose="020F0502020204030204"/>
              </a:rPr>
              <a:pPr defTabSz="471145">
                <a:defRPr/>
              </a:pPr>
              <a:t>12</a:t>
            </a:fld>
            <a:endParaRPr lang="en-US">
              <a:solidFill>
                <a:prstClr val="black"/>
              </a:solidFill>
              <a:latin typeface="Calibri" panose="020F0502020204030204"/>
            </a:endParaRPr>
          </a:p>
        </p:txBody>
      </p:sp>
    </p:spTree>
    <p:extLst>
      <p:ext uri="{BB962C8B-B14F-4D97-AF65-F5344CB8AC3E}">
        <p14:creationId xmlns="" xmlns:p14="http://schemas.microsoft.com/office/powerpoint/2010/main" val="588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r>
              <a:rPr lang="en-US"/>
              <a:t>February 2016</a:t>
            </a:r>
          </a:p>
        </p:txBody>
      </p:sp>
      <p:sp>
        <p:nvSpPr>
          <p:cNvPr id="19" name="Footer Placeholder 18"/>
          <p:cNvSpPr>
            <a:spLocks noGrp="1"/>
          </p:cNvSpPr>
          <p:nvPr>
            <p:ph type="ftr" sz="quarter" idx="11"/>
          </p:nvPr>
        </p:nvSpPr>
        <p:spPr/>
        <p:txBody>
          <a:bodyPr/>
          <a:lstStyle/>
          <a:p>
            <a:r>
              <a:rPr lang="en-US"/>
              <a:t>Copyright © 2018 Untied States Power Squadrons®</a:t>
            </a:r>
          </a:p>
        </p:txBody>
      </p:sp>
      <p:sp>
        <p:nvSpPr>
          <p:cNvPr id="27" name="Slide Number Placeholder 26"/>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February 2016</a:t>
            </a:r>
          </a:p>
        </p:txBody>
      </p:sp>
      <p:sp>
        <p:nvSpPr>
          <p:cNvPr id="6" name="Footer Placeholder 5"/>
          <p:cNvSpPr>
            <a:spLocks noGrp="1"/>
          </p:cNvSpPr>
          <p:nvPr>
            <p:ph type="ftr" sz="quarter" idx="11"/>
          </p:nvPr>
        </p:nvSpPr>
        <p:spPr/>
        <p:txBody>
          <a:bodyPr/>
          <a:lstStyle/>
          <a:p>
            <a:r>
              <a:rPr lang="en-US"/>
              <a:t>Copyright © 2018 Untied States Power Squadrons®</a:t>
            </a: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February 2016</a:t>
            </a:r>
          </a:p>
        </p:txBody>
      </p:sp>
      <p:sp>
        <p:nvSpPr>
          <p:cNvPr id="5" name="Footer Placeholder 4"/>
          <p:cNvSpPr>
            <a:spLocks noGrp="1"/>
          </p:cNvSpPr>
          <p:nvPr>
            <p:ph type="ftr" sz="quarter" idx="11"/>
          </p:nvPr>
        </p:nvSpPr>
        <p:spPr/>
        <p:txBody>
          <a:bodyPr/>
          <a:lstStyle/>
          <a:p>
            <a:r>
              <a:rPr lang="en-US"/>
              <a:t>Copyright © 2018 Untied States Power Squadrons®</a:t>
            </a:r>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February 2016</a:t>
            </a:r>
          </a:p>
        </p:txBody>
      </p:sp>
      <p:sp>
        <p:nvSpPr>
          <p:cNvPr id="5" name="Footer Placeholder 4"/>
          <p:cNvSpPr>
            <a:spLocks noGrp="1"/>
          </p:cNvSpPr>
          <p:nvPr>
            <p:ph type="ftr" sz="quarter" idx="11"/>
          </p:nvPr>
        </p:nvSpPr>
        <p:spPr/>
        <p:txBody>
          <a:bodyPr/>
          <a:lstStyle/>
          <a:p>
            <a:r>
              <a:rPr lang="en-US"/>
              <a:t>Copyright © 2018 Untied States Power Squadrons®</a:t>
            </a:r>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 Low Graphic">
    <p:spTree>
      <p:nvGrpSpPr>
        <p:cNvPr id="1" name=""/>
        <p:cNvGrpSpPr/>
        <p:nvPr/>
      </p:nvGrpSpPr>
      <p:grpSpPr>
        <a:xfrm>
          <a:off x="0" y="0"/>
          <a:ext cx="0" cy="0"/>
          <a:chOff x="0" y="0"/>
          <a:chExt cx="0" cy="0"/>
        </a:xfrm>
      </p:grpSpPr>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ight Triangle 11"/>
          <p:cNvSpPr/>
          <p:nvPr/>
        </p:nvSpPr>
        <p:spPr>
          <a:xfrm rot="420000" flipV="1">
            <a:off x="8004134" y="46739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reeform 10"/>
          <p:cNvSpPr>
            <a:spLocks/>
          </p:cNvSpPr>
          <p:nvPr userDrawn="1"/>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itle Placeholder 8"/>
          <p:cNvSpPr>
            <a:spLocks noGrp="1"/>
          </p:cNvSpPr>
          <p:nvPr>
            <p:ph type="title"/>
          </p:nvPr>
        </p:nvSpPr>
        <p:spPr>
          <a:xfrm>
            <a:off x="457200" y="18288"/>
            <a:ext cx="8229600" cy="1143000"/>
          </a:xfrm>
          <a:prstGeom prst="rect">
            <a:avLst/>
          </a:prstGeom>
        </p:spPr>
        <p:txBody>
          <a:bodyPr vert="horz" lIns="0" rIns="0" bIns="0" anchor="b">
            <a:normAutofit/>
          </a:bodyPr>
          <a:lstStyle/>
          <a:p>
            <a:r>
              <a:rPr kumimoji="0" lang="en-US" dirty="0"/>
              <a:t>Click to edit Master title style</a:t>
            </a:r>
          </a:p>
        </p:txBody>
      </p:sp>
      <p:sp>
        <p:nvSpPr>
          <p:cNvPr id="33" name="Content Placeholder 2"/>
          <p:cNvSpPr>
            <a:spLocks noGrp="1"/>
          </p:cNvSpPr>
          <p:nvPr>
            <p:ph idx="1"/>
          </p:nvPr>
        </p:nvSpPr>
        <p:spPr>
          <a:xfrm>
            <a:off x="457200" y="1295400"/>
            <a:ext cx="8229600" cy="4389120"/>
          </a:xfrm>
        </p:spPr>
        <p:txBody>
          <a:bodyPr/>
          <a:lstStyle>
            <a:lvl1pPr>
              <a:buClr>
                <a:srgbClr val="04617B"/>
              </a:buClr>
              <a:defRPr/>
            </a:lvl1pPr>
            <a:lvl2pPr>
              <a:buClr>
                <a:srgbClr val="04617B"/>
              </a:buClr>
              <a:defRPr/>
            </a:lvl2pPr>
            <a:lvl3pPr>
              <a:buClr>
                <a:srgbClr val="04617B"/>
              </a:buClr>
              <a:defRPr/>
            </a:lvl3pPr>
            <a:lvl4pPr>
              <a:buClr>
                <a:srgbClr val="04617B"/>
              </a:buClr>
              <a:defRPr/>
            </a:lvl4pPr>
            <a:lvl5pPr>
              <a:buClr>
                <a:srgbClr val="04617B"/>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Date Placeholder 2"/>
          <p:cNvSpPr txBox="1">
            <a:spLocks/>
          </p:cNvSpPr>
          <p:nvPr userDrawn="1"/>
        </p:nvSpPr>
        <p:spPr>
          <a:xfrm>
            <a:off x="457200" y="64770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a:solidFill>
                  <a:srgbClr val="04617B">
                    <a:shade val="90000"/>
                  </a:srgbClr>
                </a:solidFill>
                <a:latin typeface="Calibri"/>
              </a:rPr>
              <a:t>February 2018</a:t>
            </a:r>
            <a:endParaRPr lang="en-US" sz="1200" dirty="0">
              <a:solidFill>
                <a:srgbClr val="04617B">
                  <a:shade val="90000"/>
                </a:srgbClr>
              </a:solidFill>
              <a:latin typeface="Calibri"/>
            </a:endParaRPr>
          </a:p>
        </p:txBody>
      </p:sp>
      <p:sp>
        <p:nvSpPr>
          <p:cNvPr id="14" name="Footer Placeholder 3"/>
          <p:cNvSpPr txBox="1">
            <a:spLocks/>
          </p:cNvSpPr>
          <p:nvPr userDrawn="1"/>
        </p:nvSpPr>
        <p:spPr>
          <a:xfrm>
            <a:off x="2895600" y="6477000"/>
            <a:ext cx="3352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a:solidFill>
                  <a:srgbClr val="04617B">
                    <a:shade val="90000"/>
                  </a:srgbClr>
                </a:solidFill>
                <a:latin typeface="Calibri"/>
              </a:rPr>
              <a:t>Copyright © 2018 Untied States Power Squadrons®</a:t>
            </a:r>
          </a:p>
        </p:txBody>
      </p:sp>
      <p:sp>
        <p:nvSpPr>
          <p:cNvPr id="15" name="Slide Number Placeholder 4"/>
          <p:cNvSpPr txBox="1">
            <a:spLocks/>
          </p:cNvSpPr>
          <p:nvPr userDrawn="1"/>
        </p:nvSpPr>
        <p:spPr>
          <a:xfrm>
            <a:off x="7924800" y="6477000"/>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905861C-E3E7-482F-A3A4-052BA7958943}" type="slidenum">
              <a:rPr lang="en-US" sz="1200" smtClean="0">
                <a:solidFill>
                  <a:srgbClr val="04617B">
                    <a:shade val="90000"/>
                  </a:srgbClr>
                </a:solidFill>
                <a:latin typeface="Calibri"/>
              </a:rPr>
              <a:pPr algn="r">
                <a:defRPr/>
              </a:pPr>
              <a:t>‹#›</a:t>
            </a:fld>
            <a:endParaRPr lang="en-US" sz="1200" dirty="0">
              <a:solidFill>
                <a:srgbClr val="04617B">
                  <a:shade val="90000"/>
                </a:srgbClr>
              </a:solidFill>
              <a:latin typeface="Calibri"/>
            </a:endParaRPr>
          </a:p>
        </p:txBody>
      </p:sp>
    </p:spTree>
    <p:extLst>
      <p:ext uri="{BB962C8B-B14F-4D97-AF65-F5344CB8AC3E}">
        <p14:creationId xmlns="" xmlns:p14="http://schemas.microsoft.com/office/powerpoint/2010/main" val="3724863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1767" name="Rectangle 39"/>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201768" name="Rectangle 40"/>
          <p:cNvSpPr>
            <a:spLocks noGrp="1" noChangeArrowheads="1"/>
          </p:cNvSpPr>
          <p:nvPr>
            <p:ph type="subTitle" sz="quarter" idx="1"/>
          </p:nvPr>
        </p:nvSpPr>
        <p:spPr>
          <a:xfrm>
            <a:off x="1371600" y="3581400"/>
            <a:ext cx="6400800" cy="1752600"/>
          </a:xfrm>
        </p:spPr>
        <p:txBody>
          <a:bodyPr anchor="ctr"/>
          <a:lstStyle>
            <a:lvl1pPr marL="0" indent="0" algn="ctr">
              <a:buFontTx/>
              <a:buNone/>
              <a:defRPr/>
            </a:lvl1pPr>
          </a:lstStyle>
          <a:p>
            <a:r>
              <a:rPr lang="en-US"/>
              <a:t>Click to edit Master subtitle style</a:t>
            </a:r>
          </a:p>
        </p:txBody>
      </p:sp>
    </p:spTree>
    <p:extLst>
      <p:ext uri="{BB962C8B-B14F-4D97-AF65-F5344CB8AC3E}">
        <p14:creationId xmlns="" xmlns:p14="http://schemas.microsoft.com/office/powerpoint/2010/main" val="401116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2430049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8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862556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746125" y="1338263"/>
            <a:ext cx="3781983"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11"/>
          </p:nvPr>
        </p:nvSpPr>
        <p:spPr>
          <a:xfrm>
            <a:off x="4674413" y="1338263"/>
            <a:ext cx="3783787"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203964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and Content - Low Graphic">
    <p:spTree>
      <p:nvGrpSpPr>
        <p:cNvPr id="1" name=""/>
        <p:cNvGrpSpPr/>
        <p:nvPr/>
      </p:nvGrpSpPr>
      <p:grpSpPr>
        <a:xfrm>
          <a:off x="0" y="0"/>
          <a:ext cx="0" cy="0"/>
          <a:chOff x="0" y="0"/>
          <a:chExt cx="0" cy="0"/>
        </a:xfrm>
      </p:grpSpPr>
      <p:sp>
        <p:nvSpPr>
          <p:cNvPr id="12" name="Right Triangle 11"/>
          <p:cNvSpPr/>
          <p:nvPr/>
        </p:nvSpPr>
        <p:spPr>
          <a:xfrm rot="420000" flipV="1">
            <a:off x="8004134" y="46739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Title Placeholder 8"/>
          <p:cNvSpPr>
            <a:spLocks noGrp="1"/>
          </p:cNvSpPr>
          <p:nvPr>
            <p:ph type="title"/>
          </p:nvPr>
        </p:nvSpPr>
        <p:spPr>
          <a:xfrm>
            <a:off x="457200" y="18288"/>
            <a:ext cx="8229600" cy="1143000"/>
          </a:xfrm>
          <a:prstGeom prst="rect">
            <a:avLst/>
          </a:prstGeom>
        </p:spPr>
        <p:txBody>
          <a:bodyPr vert="horz" lIns="0" rIns="0" bIns="0" anchor="b">
            <a:normAutofit/>
          </a:bodyPr>
          <a:lstStyle/>
          <a:p>
            <a:r>
              <a:rPr kumimoji="0" lang="en-US" dirty="0"/>
              <a:t>Click to edit Master title style</a:t>
            </a:r>
          </a:p>
        </p:txBody>
      </p:sp>
      <p:sp>
        <p:nvSpPr>
          <p:cNvPr id="33" name="Content Placeholder 2"/>
          <p:cNvSpPr>
            <a:spLocks noGrp="1"/>
          </p:cNvSpPr>
          <p:nvPr>
            <p:ph idx="1"/>
          </p:nvPr>
        </p:nvSpPr>
        <p:spPr>
          <a:xfrm>
            <a:off x="457200" y="1295400"/>
            <a:ext cx="8229600" cy="4389120"/>
          </a:xfrm>
        </p:spPr>
        <p:txBody>
          <a:bodyPr/>
          <a:lstStyle>
            <a:lvl1pPr>
              <a:buClr>
                <a:srgbClr val="04617B"/>
              </a:buClr>
              <a:defRPr/>
            </a:lvl1pPr>
            <a:lvl2pPr>
              <a:buClr>
                <a:srgbClr val="04617B"/>
              </a:buClr>
              <a:defRPr/>
            </a:lvl2pPr>
            <a:lvl3pPr>
              <a:buClr>
                <a:srgbClr val="04617B"/>
              </a:buClr>
              <a:defRPr/>
            </a:lvl3pPr>
            <a:lvl4pPr>
              <a:buClr>
                <a:srgbClr val="04617B"/>
              </a:buClr>
              <a:defRPr/>
            </a:lvl4pPr>
            <a:lvl5pPr>
              <a:buClr>
                <a:srgbClr val="04617B"/>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 xmlns:p14="http://schemas.microsoft.com/office/powerpoint/2010/main" val="3674624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1767" name="Rectangle 39"/>
          <p:cNvSpPr>
            <a:spLocks noGrp="1" noChangeArrowheads="1"/>
          </p:cNvSpPr>
          <p:nvPr>
            <p:ph type="ctrTitle" sz="quarter"/>
          </p:nvPr>
        </p:nvSpPr>
        <p:spPr>
          <a:xfrm>
            <a:off x="685800" y="2057400"/>
            <a:ext cx="7772400" cy="1143000"/>
          </a:xfrm>
        </p:spPr>
        <p:txBody>
          <a:bodyPr/>
          <a:lstStyle>
            <a:lvl1pPr>
              <a:defRPr/>
            </a:lvl1pPr>
          </a:lstStyle>
          <a:p>
            <a:r>
              <a:rPr lang="en-US"/>
              <a:t>Click to edit Master title style</a:t>
            </a:r>
          </a:p>
        </p:txBody>
      </p:sp>
      <p:sp>
        <p:nvSpPr>
          <p:cNvPr id="201768" name="Rectangle 40"/>
          <p:cNvSpPr>
            <a:spLocks noGrp="1" noChangeArrowheads="1"/>
          </p:cNvSpPr>
          <p:nvPr>
            <p:ph type="subTitle" sz="quarter" idx="1"/>
          </p:nvPr>
        </p:nvSpPr>
        <p:spPr>
          <a:xfrm>
            <a:off x="1371600" y="3581400"/>
            <a:ext cx="6400800" cy="1752600"/>
          </a:xfrm>
        </p:spPr>
        <p:txBody>
          <a:bodyPr anchor="ctr"/>
          <a:lstStyle>
            <a:lvl1pPr marL="0" indent="0" algn="ctr">
              <a:buFontTx/>
              <a:buNone/>
              <a:defRPr/>
            </a:lvl1pPr>
          </a:lstStyle>
          <a:p>
            <a:r>
              <a:rPr lang="en-US"/>
              <a:t>Click to edit Master subtitle style</a:t>
            </a:r>
          </a:p>
        </p:txBody>
      </p:sp>
    </p:spTree>
    <p:extLst>
      <p:ext uri="{BB962C8B-B14F-4D97-AF65-F5344CB8AC3E}">
        <p14:creationId xmlns="" xmlns:p14="http://schemas.microsoft.com/office/powerpoint/2010/main" val="347081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5" name="Date Placeholder 4"/>
          <p:cNvSpPr>
            <a:spLocks noGrp="1"/>
          </p:cNvSpPr>
          <p:nvPr>
            <p:ph type="dt" sz="half" idx="10"/>
          </p:nvPr>
        </p:nvSpPr>
        <p:spPr/>
        <p:txBody>
          <a:bodyPr/>
          <a:lstStyle/>
          <a:p>
            <a:r>
              <a:rPr lang="en-US"/>
              <a:t>February 2016</a:t>
            </a:r>
          </a:p>
        </p:txBody>
      </p:sp>
      <p:sp>
        <p:nvSpPr>
          <p:cNvPr id="6" name="Footer Placeholder 5"/>
          <p:cNvSpPr>
            <a:spLocks noGrp="1"/>
          </p:cNvSpPr>
          <p:nvPr>
            <p:ph type="ftr" sz="quarter" idx="11"/>
          </p:nvPr>
        </p:nvSpPr>
        <p:spPr/>
        <p:txBody>
          <a:bodyPr/>
          <a:lstStyle/>
          <a:p>
            <a:r>
              <a:rPr lang="en-US"/>
              <a:t>Copyright © 2018 Untied States Power Squadrons®</a:t>
            </a: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pPr/>
              <a:t>‹#›</a:t>
            </a:fld>
            <a:endParaRPr lang="en-US"/>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3" name="Title 1"/>
          <p:cNvSpPr>
            <a:spLocks noGrp="1"/>
          </p:cNvSpPr>
          <p:nvPr>
            <p:ph type="title"/>
          </p:nvPr>
        </p:nvSpPr>
        <p:spPr>
          <a:xfrm>
            <a:off x="457200" y="-3631"/>
            <a:ext cx="8229600" cy="1143000"/>
          </a:xfrm>
        </p:spPr>
        <p:txBody>
          <a:bodyPr/>
          <a:lstStyle/>
          <a:p>
            <a:r>
              <a:rPr kumimoji="0" lang="en-US" dirty="0"/>
              <a:t>Click to edit Master title style</a:t>
            </a:r>
          </a:p>
        </p:txBody>
      </p:sp>
      <p:sp>
        <p:nvSpPr>
          <p:cNvPr id="14" name="Content Placeholder 2"/>
          <p:cNvSpPr>
            <a:spLocks noGrp="1"/>
          </p:cNvSpPr>
          <p:nvPr>
            <p:ph idx="1"/>
          </p:nvPr>
        </p:nvSpPr>
        <p:spPr>
          <a:xfrm>
            <a:off x="457200" y="1227761"/>
            <a:ext cx="8229600" cy="4389120"/>
          </a:xfrm>
        </p:spPr>
        <p:txBody>
          <a:bodyPr/>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 xmlns:p14="http://schemas.microsoft.com/office/powerpoint/2010/main" val="1114482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1328133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8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244380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746125" y="1338263"/>
            <a:ext cx="3781983"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11"/>
          </p:nvPr>
        </p:nvSpPr>
        <p:spPr>
          <a:xfrm>
            <a:off x="4674413" y="1338263"/>
            <a:ext cx="3783787"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894190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BD69A-DCED-45B2-965E-D42EC8154BD3}" type="datetimeFigureOut">
              <a:rPr lang="en-US" smtClean="0"/>
              <a:pPr/>
              <a:t>4/4/2023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BF499-1713-4E60-8FB9-BE486CE7F377}" type="slidenum">
              <a:rPr lang="en-US" smtClean="0"/>
              <a:pPr/>
              <a:t>‹#›</a:t>
            </a:fld>
            <a:endParaRPr lang="en-US"/>
          </a:p>
        </p:txBody>
      </p:sp>
    </p:spTree>
    <p:extLst>
      <p:ext uri="{BB962C8B-B14F-4D97-AF65-F5344CB8AC3E}">
        <p14:creationId xmlns="" xmlns:p14="http://schemas.microsoft.com/office/powerpoint/2010/main" val="1372717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5" name="Date Placeholder 4"/>
          <p:cNvSpPr>
            <a:spLocks noGrp="1"/>
          </p:cNvSpPr>
          <p:nvPr>
            <p:ph type="dt" sz="half" idx="10"/>
          </p:nvPr>
        </p:nvSpPr>
        <p:spPr/>
        <p:txBody>
          <a:bodyPr/>
          <a:lstStyle/>
          <a:p>
            <a:r>
              <a:rPr lang="en-US"/>
              <a:t>February 2018</a:t>
            </a:r>
            <a:endParaRPr lang="en-US" dirty="0"/>
          </a:p>
        </p:txBody>
      </p:sp>
      <p:sp>
        <p:nvSpPr>
          <p:cNvPr id="6" name="Footer Placeholder 5"/>
          <p:cNvSpPr>
            <a:spLocks noGrp="1"/>
          </p:cNvSpPr>
          <p:nvPr>
            <p:ph type="ftr" sz="quarter" idx="11"/>
          </p:nvPr>
        </p:nvSpPr>
        <p:spPr/>
        <p:txBody>
          <a:bodyPr/>
          <a:lstStyle/>
          <a:p>
            <a:r>
              <a:rPr lang="en-US"/>
              <a:t>Copyright © 2019 United States Power Squadrons®</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pPr/>
              <a:t>‹#›</a:t>
            </a:fld>
            <a:endParaRPr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3" name="Title 1"/>
          <p:cNvSpPr>
            <a:spLocks noGrp="1"/>
          </p:cNvSpPr>
          <p:nvPr>
            <p:ph type="title"/>
          </p:nvPr>
        </p:nvSpPr>
        <p:spPr>
          <a:xfrm>
            <a:off x="457200" y="-3631"/>
            <a:ext cx="8229600" cy="1143000"/>
          </a:xfrm>
        </p:spPr>
        <p:txBody>
          <a:bodyPr/>
          <a:lstStyle/>
          <a:p>
            <a:r>
              <a:rPr kumimoji="0" lang="en-US" dirty="0"/>
              <a:t>Click to edit Master title style</a:t>
            </a:r>
          </a:p>
        </p:txBody>
      </p:sp>
      <p:sp>
        <p:nvSpPr>
          <p:cNvPr id="14" name="Content Placeholder 2"/>
          <p:cNvSpPr>
            <a:spLocks noGrp="1"/>
          </p:cNvSpPr>
          <p:nvPr>
            <p:ph idx="1"/>
          </p:nvPr>
        </p:nvSpPr>
        <p:spPr>
          <a:xfrm>
            <a:off x="457200" y="1227761"/>
            <a:ext cx="8229600" cy="4389120"/>
          </a:xfrm>
        </p:spPr>
        <p:txBody>
          <a:bodyPr/>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 xmlns:p14="http://schemas.microsoft.com/office/powerpoint/2010/main" val="1066120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r>
              <a:rPr lang="en-US"/>
              <a:t>February 2016</a:t>
            </a:r>
          </a:p>
        </p:txBody>
      </p:sp>
      <p:sp>
        <p:nvSpPr>
          <p:cNvPr id="4" name="Footer Placeholder 3"/>
          <p:cNvSpPr>
            <a:spLocks noGrp="1"/>
          </p:cNvSpPr>
          <p:nvPr>
            <p:ph type="ftr" sz="quarter" idx="11"/>
          </p:nvPr>
        </p:nvSpPr>
        <p:spPr/>
        <p:txBody>
          <a:bodyPr/>
          <a:lstStyle/>
          <a:p>
            <a:r>
              <a:rPr lang="en-US"/>
              <a:t>Copyright © 2018 Untied States Power Squadrons®</a:t>
            </a:r>
          </a:p>
        </p:txBody>
      </p:sp>
      <p:sp>
        <p:nvSpPr>
          <p:cNvPr id="5" name="Slide Number Placeholder 4"/>
          <p:cNvSpPr>
            <a:spLocks noGrp="1"/>
          </p:cNvSpPr>
          <p:nvPr>
            <p:ph type="sldNum" sz="quarter" idx="12"/>
          </p:nvPr>
        </p:nvSpPr>
        <p:spPr/>
        <p:txBody>
          <a:bodyPr/>
          <a:lstStyle/>
          <a:p>
            <a:fld id="{59DE6EB8-52AB-45EA-A660-3E1EBFA72987}" type="slidenum">
              <a:rPr lang="en-US" smtClean="0"/>
              <a:pPr/>
              <a:t>‹#›</a:t>
            </a:fld>
            <a:endParaRPr lang="en-US"/>
          </a:p>
        </p:txBody>
      </p:sp>
    </p:spTree>
    <p:extLst>
      <p:ext uri="{BB962C8B-B14F-4D97-AF65-F5344CB8AC3E}">
        <p14:creationId xmlns="" xmlns:p14="http://schemas.microsoft.com/office/powerpoint/2010/main" val="371112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February 2016</a:t>
            </a:r>
          </a:p>
        </p:txBody>
      </p:sp>
      <p:sp>
        <p:nvSpPr>
          <p:cNvPr id="5" name="Footer Placeholder 4"/>
          <p:cNvSpPr>
            <a:spLocks noGrp="1"/>
          </p:cNvSpPr>
          <p:nvPr>
            <p:ph type="ftr" sz="quarter" idx="11"/>
          </p:nvPr>
        </p:nvSpPr>
        <p:spPr/>
        <p:txBody>
          <a:bodyPr/>
          <a:lstStyle/>
          <a:p>
            <a:r>
              <a:rPr lang="en-US"/>
              <a:t>Copyright © 2018 Untied States Power Squadrons®</a:t>
            </a:r>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r"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lgn="r">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4" name="Date Placeholder 3"/>
          <p:cNvSpPr>
            <a:spLocks noGrp="1"/>
          </p:cNvSpPr>
          <p:nvPr>
            <p:ph type="dt" sz="half" idx="10"/>
          </p:nvPr>
        </p:nvSpPr>
        <p:spPr/>
        <p:txBody>
          <a:bodyPr/>
          <a:lstStyle/>
          <a:p>
            <a:r>
              <a:rPr lang="en-US"/>
              <a:t>February 2016</a:t>
            </a:r>
          </a:p>
        </p:txBody>
      </p:sp>
      <p:sp>
        <p:nvSpPr>
          <p:cNvPr id="5" name="Footer Placeholder 4"/>
          <p:cNvSpPr>
            <a:spLocks noGrp="1"/>
          </p:cNvSpPr>
          <p:nvPr>
            <p:ph type="ftr" sz="quarter" idx="11"/>
          </p:nvPr>
        </p:nvSpPr>
        <p:spPr/>
        <p:txBody>
          <a:bodyPr/>
          <a:lstStyle/>
          <a:p>
            <a:r>
              <a:rPr lang="en-US"/>
              <a:t>Copyright © 2018 Untied States Power Squadrons®</a:t>
            </a:r>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February 2016</a:t>
            </a:r>
          </a:p>
        </p:txBody>
      </p:sp>
      <p:sp>
        <p:nvSpPr>
          <p:cNvPr id="6" name="Footer Placeholder 5"/>
          <p:cNvSpPr>
            <a:spLocks noGrp="1"/>
          </p:cNvSpPr>
          <p:nvPr>
            <p:ph type="ftr" sz="quarter" idx="11"/>
          </p:nvPr>
        </p:nvSpPr>
        <p:spPr/>
        <p:txBody>
          <a:bodyPr/>
          <a:lstStyle/>
          <a:p>
            <a:r>
              <a:rPr lang="en-US"/>
              <a:t>Copyright © 2018 Untied States Power Squadrons®</a:t>
            </a:r>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February 2016</a:t>
            </a:r>
          </a:p>
        </p:txBody>
      </p:sp>
      <p:sp>
        <p:nvSpPr>
          <p:cNvPr id="8" name="Footer Placeholder 7"/>
          <p:cNvSpPr>
            <a:spLocks noGrp="1"/>
          </p:cNvSpPr>
          <p:nvPr>
            <p:ph type="ftr" sz="quarter" idx="11"/>
          </p:nvPr>
        </p:nvSpPr>
        <p:spPr/>
        <p:txBody>
          <a:bodyPr/>
          <a:lstStyle/>
          <a:p>
            <a:r>
              <a:rPr lang="en-US"/>
              <a:t>Copyright © 2018 Untied States Power Squadrons®</a:t>
            </a:r>
          </a:p>
        </p:txBody>
      </p:sp>
      <p:sp>
        <p:nvSpPr>
          <p:cNvPr id="9" name="Slide Number Placeholder 8"/>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r>
              <a:rPr lang="en-US"/>
              <a:t>February 2016</a:t>
            </a:r>
          </a:p>
        </p:txBody>
      </p:sp>
      <p:sp>
        <p:nvSpPr>
          <p:cNvPr id="4" name="Footer Placeholder 3"/>
          <p:cNvSpPr>
            <a:spLocks noGrp="1"/>
          </p:cNvSpPr>
          <p:nvPr>
            <p:ph type="ftr" sz="quarter" idx="11"/>
          </p:nvPr>
        </p:nvSpPr>
        <p:spPr/>
        <p:txBody>
          <a:bodyPr/>
          <a:lstStyle/>
          <a:p>
            <a:r>
              <a:rPr lang="en-US"/>
              <a:t>Copyright © 2018 Untied States Power Squadrons®</a:t>
            </a:r>
          </a:p>
        </p:txBody>
      </p:sp>
      <p:sp>
        <p:nvSpPr>
          <p:cNvPr id="5" name="Slide Number Placeholder 4"/>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February 2016</a:t>
            </a:r>
          </a:p>
        </p:txBody>
      </p:sp>
      <p:sp>
        <p:nvSpPr>
          <p:cNvPr id="3" name="Footer Placeholder 2"/>
          <p:cNvSpPr>
            <a:spLocks noGrp="1"/>
          </p:cNvSpPr>
          <p:nvPr>
            <p:ph type="ftr" sz="quarter" idx="11"/>
          </p:nvPr>
        </p:nvSpPr>
        <p:spPr/>
        <p:txBody>
          <a:bodyPr/>
          <a:lstStyle/>
          <a:p>
            <a:r>
              <a:rPr lang="en-US"/>
              <a:t>Copyright © 2018 Untied States Power Squadrons®</a:t>
            </a:r>
          </a:p>
        </p:txBody>
      </p:sp>
      <p:sp>
        <p:nvSpPr>
          <p:cNvPr id="4" name="Slide Number Placeholder 3"/>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February 2016</a:t>
            </a:r>
          </a:p>
        </p:txBody>
      </p:sp>
      <p:sp>
        <p:nvSpPr>
          <p:cNvPr id="6" name="Footer Placeholder 5"/>
          <p:cNvSpPr>
            <a:spLocks noGrp="1"/>
          </p:cNvSpPr>
          <p:nvPr>
            <p:ph type="ftr" sz="quarter" idx="11"/>
          </p:nvPr>
        </p:nvSpPr>
        <p:spPr/>
        <p:txBody>
          <a:bodyPr/>
          <a:lstStyle/>
          <a:p>
            <a:r>
              <a:rPr lang="en-US"/>
              <a:t>Copyright © 2018 Untied States Power Squadrons®</a:t>
            </a:r>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February 2016</a:t>
            </a:r>
            <a:endParaRPr lang="en-US" dirty="0"/>
          </a:p>
        </p:txBody>
      </p:sp>
      <p:sp>
        <p:nvSpPr>
          <p:cNvPr id="22" name="Footer Placeholder 21"/>
          <p:cNvSpPr>
            <a:spLocks noGrp="1"/>
          </p:cNvSpPr>
          <p:nvPr>
            <p:ph type="ftr" sz="quarter" idx="3"/>
          </p:nvPr>
        </p:nvSpPr>
        <p:spPr>
          <a:xfrm>
            <a:off x="2656562" y="6356350"/>
            <a:ext cx="3830877" cy="365125"/>
          </a:xfrm>
          <a:prstGeom prst="rect">
            <a:avLst/>
          </a:prstGeom>
        </p:spPr>
        <p:txBody>
          <a:bodyPr vert="horz" lIns="0" tIns="0" rIns="0" bIns="0" anchor="b"/>
          <a:lstStyle>
            <a:lvl1pPr algn="ctr" eaLnBrk="1" latinLnBrk="0" hangingPunct="1">
              <a:defRPr kumimoji="0" sz="1200">
                <a:solidFill>
                  <a:schemeClr val="tx2">
                    <a:shade val="90000"/>
                  </a:schemeClr>
                </a:solidFill>
              </a:defRPr>
            </a:lvl1pPr>
          </a:lstStyle>
          <a:p>
            <a:r>
              <a:rPr lang="en-US" dirty="0"/>
              <a:t>Copyright © 2018 Untied States Power Squadrons®</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print"/>
          <a:stretch>
            <a:fillRect/>
          </a:stretch>
        </p:blipFill>
        <p:spPr>
          <a:xfrm>
            <a:off x="0" y="5325465"/>
            <a:ext cx="9144000" cy="1537557"/>
          </a:xfrm>
          <a:prstGeom prst="rect">
            <a:avLst/>
          </a:prstGeom>
        </p:spPr>
      </p:pic>
      <p:sp>
        <p:nvSpPr>
          <p:cNvPr id="51202" name="Rectangle 2"/>
          <p:cNvSpPr>
            <a:spLocks noGrp="1" noChangeArrowheads="1"/>
          </p:cNvSpPr>
          <p:nvPr>
            <p:ph type="title"/>
          </p:nvPr>
        </p:nvSpPr>
        <p:spPr bwMode="auto">
          <a:xfrm>
            <a:off x="685800" y="304800"/>
            <a:ext cx="7772400"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51203" name="Rectangle 3"/>
          <p:cNvSpPr>
            <a:spLocks noGrp="1" noChangeArrowheads="1"/>
          </p:cNvSpPr>
          <p:nvPr>
            <p:ph type="body" idx="1"/>
          </p:nvPr>
        </p:nvSpPr>
        <p:spPr bwMode="auto">
          <a:xfrm>
            <a:off x="685800" y="1447800"/>
            <a:ext cx="7772400" cy="426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05" name="Rectangle 5"/>
          <p:cNvSpPr>
            <a:spLocks noChangeArrowheads="1"/>
          </p:cNvSpPr>
          <p:nvPr/>
        </p:nvSpPr>
        <p:spPr bwMode="auto">
          <a:xfrm>
            <a:off x="593725" y="5973763"/>
            <a:ext cx="184150" cy="396875"/>
          </a:xfrm>
          <a:prstGeom prst="rect">
            <a:avLst/>
          </a:prstGeom>
          <a:noFill/>
          <a:ln w="9525">
            <a:noFill/>
            <a:miter lim="800000"/>
            <a:headEnd/>
            <a:tailEnd/>
          </a:ln>
          <a:effectLst/>
        </p:spPr>
        <p:txBody>
          <a:bodyPr wrap="none" anchor="ctr"/>
          <a:lstStyle/>
          <a:p>
            <a:endParaRPr lang="en-US"/>
          </a:p>
        </p:txBody>
      </p:sp>
      <p:pic>
        <p:nvPicPr>
          <p:cNvPr id="7" name="Picture 44" descr="USPSlogowithtextNOBACK copy"/>
          <p:cNvPicPr>
            <a:picLocks noChangeAspect="1" noChangeArrowheads="1"/>
          </p:cNvPicPr>
          <p:nvPr userDrawn="1"/>
        </p:nvPicPr>
        <p:blipFill>
          <a:blip r:embed="rId8" cstate="print"/>
          <a:srcRect/>
          <a:stretch>
            <a:fillRect/>
          </a:stretch>
        </p:blipFill>
        <p:spPr bwMode="auto">
          <a:xfrm>
            <a:off x="8126414" y="6019800"/>
            <a:ext cx="760530" cy="781050"/>
          </a:xfrm>
          <a:prstGeom prst="rect">
            <a:avLst/>
          </a:prstGeom>
          <a:noFill/>
          <a:ln w="9525">
            <a:noFill/>
            <a:miter lim="800000"/>
            <a:headEnd/>
            <a:tailEnd/>
          </a:ln>
        </p:spPr>
      </p:pic>
      <p:pic>
        <p:nvPicPr>
          <p:cNvPr id="4" name="Picture 3"/>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142646" y="5989176"/>
            <a:ext cx="1474020" cy="842297"/>
          </a:xfrm>
          <a:prstGeom prst="rect">
            <a:avLst/>
          </a:prstGeom>
        </p:spPr>
      </p:pic>
    </p:spTree>
    <p:extLst>
      <p:ext uri="{BB962C8B-B14F-4D97-AF65-F5344CB8AC3E}">
        <p14:creationId xmlns="" xmlns:p14="http://schemas.microsoft.com/office/powerpoint/2010/main" val="38335880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sldNum="0" hdr="0" ftr="0" dt="0"/>
  <p:txStyles>
    <p:titleStyle>
      <a:lvl1pPr algn="ctr" rtl="0" eaLnBrk="1" fontAlgn="base" hangingPunct="1">
        <a:spcBef>
          <a:spcPct val="0"/>
        </a:spcBef>
        <a:spcAft>
          <a:spcPct val="0"/>
        </a:spcAft>
        <a:defRPr sz="4000">
          <a:solidFill>
            <a:srgbClr val="007399"/>
          </a:solidFill>
          <a:latin typeface="Calibri" pitchFamily="34" charset="0"/>
          <a:ea typeface="+mj-ea"/>
          <a:cs typeface="+mj-cs"/>
        </a:defRPr>
      </a:lvl1pPr>
      <a:lvl2pPr algn="ctr" rtl="0" eaLnBrk="1" fontAlgn="base" hangingPunct="1">
        <a:spcBef>
          <a:spcPct val="0"/>
        </a:spcBef>
        <a:spcAft>
          <a:spcPct val="0"/>
        </a:spcAft>
        <a:defRPr sz="2400">
          <a:solidFill>
            <a:srgbClr val="007399"/>
          </a:solidFill>
          <a:latin typeface="Arial" charset="0"/>
        </a:defRPr>
      </a:lvl2pPr>
      <a:lvl3pPr algn="ctr" rtl="0" eaLnBrk="1" fontAlgn="base" hangingPunct="1">
        <a:spcBef>
          <a:spcPct val="0"/>
        </a:spcBef>
        <a:spcAft>
          <a:spcPct val="0"/>
        </a:spcAft>
        <a:defRPr sz="2400">
          <a:solidFill>
            <a:srgbClr val="007399"/>
          </a:solidFill>
          <a:latin typeface="Arial" charset="0"/>
        </a:defRPr>
      </a:lvl3pPr>
      <a:lvl4pPr algn="ctr" rtl="0" eaLnBrk="1" fontAlgn="base" hangingPunct="1">
        <a:spcBef>
          <a:spcPct val="0"/>
        </a:spcBef>
        <a:spcAft>
          <a:spcPct val="0"/>
        </a:spcAft>
        <a:defRPr sz="2400">
          <a:solidFill>
            <a:srgbClr val="007399"/>
          </a:solidFill>
          <a:latin typeface="Arial" charset="0"/>
        </a:defRPr>
      </a:lvl4pPr>
      <a:lvl5pPr algn="ctr" rtl="0" eaLnBrk="1" fontAlgn="base" hangingPunct="1">
        <a:spcBef>
          <a:spcPct val="0"/>
        </a:spcBef>
        <a:spcAft>
          <a:spcPct val="0"/>
        </a:spcAft>
        <a:defRPr sz="2400">
          <a:solidFill>
            <a:srgbClr val="007399"/>
          </a:solidFill>
          <a:latin typeface="Arial" charset="0"/>
        </a:defRPr>
      </a:lvl5pPr>
      <a:lvl6pPr marL="457200" algn="ctr" rtl="0" eaLnBrk="1" fontAlgn="base" hangingPunct="1">
        <a:spcBef>
          <a:spcPct val="0"/>
        </a:spcBef>
        <a:spcAft>
          <a:spcPct val="0"/>
        </a:spcAft>
        <a:defRPr sz="2400">
          <a:solidFill>
            <a:srgbClr val="007399"/>
          </a:solidFill>
          <a:latin typeface="Arial" charset="0"/>
        </a:defRPr>
      </a:lvl6pPr>
      <a:lvl7pPr marL="914400" algn="ctr" rtl="0" eaLnBrk="1" fontAlgn="base" hangingPunct="1">
        <a:spcBef>
          <a:spcPct val="0"/>
        </a:spcBef>
        <a:spcAft>
          <a:spcPct val="0"/>
        </a:spcAft>
        <a:defRPr sz="2400">
          <a:solidFill>
            <a:srgbClr val="007399"/>
          </a:solidFill>
          <a:latin typeface="Arial" charset="0"/>
        </a:defRPr>
      </a:lvl7pPr>
      <a:lvl8pPr marL="1371600" algn="ctr" rtl="0" eaLnBrk="1" fontAlgn="base" hangingPunct="1">
        <a:spcBef>
          <a:spcPct val="0"/>
        </a:spcBef>
        <a:spcAft>
          <a:spcPct val="0"/>
        </a:spcAft>
        <a:defRPr sz="2400">
          <a:solidFill>
            <a:srgbClr val="007399"/>
          </a:solidFill>
          <a:latin typeface="Arial" charset="0"/>
        </a:defRPr>
      </a:lvl8pPr>
      <a:lvl9pPr marL="1828800" algn="ctr" rtl="0" eaLnBrk="1" fontAlgn="base" hangingPunct="1">
        <a:spcBef>
          <a:spcPct val="0"/>
        </a:spcBef>
        <a:spcAft>
          <a:spcPct val="0"/>
        </a:spcAft>
        <a:defRPr sz="2400">
          <a:solidFill>
            <a:srgbClr val="007399"/>
          </a:solidFill>
          <a:latin typeface="Arial" charset="0"/>
        </a:defRPr>
      </a:lvl9pPr>
    </p:titleStyle>
    <p:bodyStyle>
      <a:lvl1pPr marL="342900" indent="-342900" algn="l" rtl="0" eaLnBrk="1" fontAlgn="base" hangingPunct="1">
        <a:spcBef>
          <a:spcPct val="20000"/>
        </a:spcBef>
        <a:spcAft>
          <a:spcPct val="0"/>
        </a:spcAft>
        <a:buSzPct val="60000"/>
        <a:buFont typeface="Monotype Sorts" pitchFamily="2" charset="2"/>
        <a:buChar char="u"/>
        <a:defRPr sz="36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SzPct val="60000"/>
        <a:buFont typeface="Monotype Sorts" pitchFamily="2" charset="2"/>
        <a:buChar char="l"/>
        <a:defRPr sz="3200">
          <a:solidFill>
            <a:schemeClr val="tx1"/>
          </a:solidFill>
          <a:latin typeface="Calibri" pitchFamily="34" charset="0"/>
        </a:defRPr>
      </a:lvl2pPr>
      <a:lvl3pPr marL="1085850" indent="-228600" algn="l" rtl="0" eaLnBrk="1" fontAlgn="base" hangingPunct="1">
        <a:spcBef>
          <a:spcPct val="20000"/>
        </a:spcBef>
        <a:spcAft>
          <a:spcPct val="0"/>
        </a:spcAft>
        <a:buSzPct val="65000"/>
        <a:buFont typeface="Wingdings" pitchFamily="2" charset="2"/>
        <a:buChar char="§"/>
        <a:defRPr sz="3200">
          <a:solidFill>
            <a:schemeClr val="tx1"/>
          </a:solidFill>
          <a:latin typeface="Calibri" pitchFamily="34" charset="0"/>
        </a:defRPr>
      </a:lvl3pPr>
      <a:lvl4pPr marL="1428750" indent="-228600" algn="l" rtl="0" eaLnBrk="1" fontAlgn="base" hangingPunct="1">
        <a:spcBef>
          <a:spcPct val="20000"/>
        </a:spcBef>
        <a:spcAft>
          <a:spcPct val="0"/>
        </a:spcAft>
        <a:buChar char="–"/>
        <a:defRPr sz="2400">
          <a:solidFill>
            <a:schemeClr val="tx1"/>
          </a:solidFill>
          <a:latin typeface="Calibri" pitchFamily="34" charset="0"/>
        </a:defRPr>
      </a:lvl4pPr>
      <a:lvl5pPr marL="1771650" indent="-228600" algn="l" rtl="0" eaLnBrk="1" fontAlgn="base" hangingPunct="1">
        <a:spcBef>
          <a:spcPct val="20000"/>
        </a:spcBef>
        <a:spcAft>
          <a:spcPct val="0"/>
        </a:spcAft>
        <a:buChar char="•"/>
        <a:defRPr sz="2400">
          <a:solidFill>
            <a:schemeClr val="tx1"/>
          </a:solidFill>
          <a:latin typeface="Calibri" pitchFamily="34" charset="0"/>
        </a:defRPr>
      </a:lvl5pPr>
      <a:lvl6pPr marL="2228850" indent="-228600" algn="l" rtl="0" eaLnBrk="1" fontAlgn="base" hangingPunct="1">
        <a:spcBef>
          <a:spcPct val="20000"/>
        </a:spcBef>
        <a:spcAft>
          <a:spcPct val="0"/>
        </a:spcAft>
        <a:buChar char="•"/>
        <a:defRPr sz="1200">
          <a:solidFill>
            <a:schemeClr val="tx1"/>
          </a:solidFill>
          <a:latin typeface="Times New Roman" pitchFamily="18" charset="0"/>
        </a:defRPr>
      </a:lvl6pPr>
      <a:lvl7pPr marL="2686050" indent="-228600" algn="l" rtl="0" eaLnBrk="1" fontAlgn="base" hangingPunct="1">
        <a:spcBef>
          <a:spcPct val="20000"/>
        </a:spcBef>
        <a:spcAft>
          <a:spcPct val="0"/>
        </a:spcAft>
        <a:buChar char="•"/>
        <a:defRPr sz="1200">
          <a:solidFill>
            <a:schemeClr val="tx1"/>
          </a:solidFill>
          <a:latin typeface="Times New Roman" pitchFamily="18" charset="0"/>
        </a:defRPr>
      </a:lvl7pPr>
      <a:lvl8pPr marL="3143250" indent="-228600" algn="l" rtl="0" eaLnBrk="1" fontAlgn="base" hangingPunct="1">
        <a:spcBef>
          <a:spcPct val="20000"/>
        </a:spcBef>
        <a:spcAft>
          <a:spcPct val="0"/>
        </a:spcAft>
        <a:buChar char="•"/>
        <a:defRPr sz="1200">
          <a:solidFill>
            <a:schemeClr val="tx1"/>
          </a:solidFill>
          <a:latin typeface="Times New Roman" pitchFamily="18" charset="0"/>
        </a:defRPr>
      </a:lvl8pPr>
      <a:lvl9pPr marL="3600450" indent="-228600" algn="l" rtl="0" eaLnBrk="1" fontAlgn="base" hangingPunct="1">
        <a:spcBef>
          <a:spcPct val="20000"/>
        </a:spcBef>
        <a:spcAft>
          <a:spcPct val="0"/>
        </a:spcAft>
        <a:buChar char="•"/>
        <a:defRPr sz="12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304800"/>
            <a:ext cx="7772400"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51203" name="Rectangle 3"/>
          <p:cNvSpPr>
            <a:spLocks noGrp="1" noChangeArrowheads="1"/>
          </p:cNvSpPr>
          <p:nvPr>
            <p:ph type="body" idx="1"/>
          </p:nvPr>
        </p:nvSpPr>
        <p:spPr bwMode="auto">
          <a:xfrm>
            <a:off x="685800" y="1447799"/>
            <a:ext cx="7772400" cy="4518356"/>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6" name="Straight Connector 5"/>
          <p:cNvCxnSpPr/>
          <p:nvPr userDrawn="1"/>
        </p:nvCxnSpPr>
        <p:spPr bwMode="auto">
          <a:xfrm flipV="1">
            <a:off x="678484" y="6027725"/>
            <a:ext cx="7772400" cy="14630"/>
          </a:xfrm>
          <a:prstGeom prst="line">
            <a:avLst/>
          </a:prstGeom>
          <a:solidFill>
            <a:schemeClr val="accent1"/>
          </a:solidFill>
          <a:ln w="57150" cap="flat" cmpd="sng" algn="ctr">
            <a:solidFill>
              <a:srgbClr val="009BBB">
                <a:alpha val="70000"/>
              </a:srgbClr>
            </a:solidFill>
            <a:prstDash val="solid"/>
            <a:round/>
            <a:headEnd type="none" w="sm" len="sm"/>
            <a:tailEnd type="none" w="sm" len="sm"/>
          </a:ln>
          <a:effectLst/>
        </p:spPr>
      </p:cxnSp>
      <p:pic>
        <p:nvPicPr>
          <p:cNvPr id="2" name="Picture 1"/>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2655417" y="6163664"/>
            <a:ext cx="3833165" cy="638861"/>
          </a:xfrm>
          <a:prstGeom prst="rect">
            <a:avLst/>
          </a:prstGeom>
        </p:spPr>
      </p:pic>
    </p:spTree>
    <p:extLst>
      <p:ext uri="{BB962C8B-B14F-4D97-AF65-F5344CB8AC3E}">
        <p14:creationId xmlns="" xmlns:p14="http://schemas.microsoft.com/office/powerpoint/2010/main" val="174469595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7" r:id="rId6"/>
    <p:sldLayoutId id="2147483688" r:id="rId7"/>
  </p:sldLayoutIdLst>
  <p:hf sldNum="0" hdr="0" ftr="0" dt="0"/>
  <p:txStyles>
    <p:titleStyle>
      <a:lvl1pPr algn="ctr" rtl="0" eaLnBrk="1" fontAlgn="base" hangingPunct="1">
        <a:spcBef>
          <a:spcPct val="0"/>
        </a:spcBef>
        <a:spcAft>
          <a:spcPct val="0"/>
        </a:spcAft>
        <a:defRPr sz="4000">
          <a:solidFill>
            <a:srgbClr val="007399"/>
          </a:solidFill>
          <a:latin typeface="Calibri" pitchFamily="34" charset="0"/>
          <a:ea typeface="+mj-ea"/>
          <a:cs typeface="+mj-cs"/>
        </a:defRPr>
      </a:lvl1pPr>
      <a:lvl2pPr algn="ctr" rtl="0" eaLnBrk="1" fontAlgn="base" hangingPunct="1">
        <a:spcBef>
          <a:spcPct val="0"/>
        </a:spcBef>
        <a:spcAft>
          <a:spcPct val="0"/>
        </a:spcAft>
        <a:defRPr sz="2400">
          <a:solidFill>
            <a:srgbClr val="007399"/>
          </a:solidFill>
          <a:latin typeface="Arial" charset="0"/>
        </a:defRPr>
      </a:lvl2pPr>
      <a:lvl3pPr algn="ctr" rtl="0" eaLnBrk="1" fontAlgn="base" hangingPunct="1">
        <a:spcBef>
          <a:spcPct val="0"/>
        </a:spcBef>
        <a:spcAft>
          <a:spcPct val="0"/>
        </a:spcAft>
        <a:defRPr sz="2400">
          <a:solidFill>
            <a:srgbClr val="007399"/>
          </a:solidFill>
          <a:latin typeface="Arial" charset="0"/>
        </a:defRPr>
      </a:lvl3pPr>
      <a:lvl4pPr algn="ctr" rtl="0" eaLnBrk="1" fontAlgn="base" hangingPunct="1">
        <a:spcBef>
          <a:spcPct val="0"/>
        </a:spcBef>
        <a:spcAft>
          <a:spcPct val="0"/>
        </a:spcAft>
        <a:defRPr sz="2400">
          <a:solidFill>
            <a:srgbClr val="007399"/>
          </a:solidFill>
          <a:latin typeface="Arial" charset="0"/>
        </a:defRPr>
      </a:lvl4pPr>
      <a:lvl5pPr algn="ctr" rtl="0" eaLnBrk="1" fontAlgn="base" hangingPunct="1">
        <a:spcBef>
          <a:spcPct val="0"/>
        </a:spcBef>
        <a:spcAft>
          <a:spcPct val="0"/>
        </a:spcAft>
        <a:defRPr sz="2400">
          <a:solidFill>
            <a:srgbClr val="007399"/>
          </a:solidFill>
          <a:latin typeface="Arial" charset="0"/>
        </a:defRPr>
      </a:lvl5pPr>
      <a:lvl6pPr marL="457200" algn="ctr" rtl="0" eaLnBrk="1" fontAlgn="base" hangingPunct="1">
        <a:spcBef>
          <a:spcPct val="0"/>
        </a:spcBef>
        <a:spcAft>
          <a:spcPct val="0"/>
        </a:spcAft>
        <a:defRPr sz="2400">
          <a:solidFill>
            <a:srgbClr val="007399"/>
          </a:solidFill>
          <a:latin typeface="Arial" charset="0"/>
        </a:defRPr>
      </a:lvl6pPr>
      <a:lvl7pPr marL="914400" algn="ctr" rtl="0" eaLnBrk="1" fontAlgn="base" hangingPunct="1">
        <a:spcBef>
          <a:spcPct val="0"/>
        </a:spcBef>
        <a:spcAft>
          <a:spcPct val="0"/>
        </a:spcAft>
        <a:defRPr sz="2400">
          <a:solidFill>
            <a:srgbClr val="007399"/>
          </a:solidFill>
          <a:latin typeface="Arial" charset="0"/>
        </a:defRPr>
      </a:lvl7pPr>
      <a:lvl8pPr marL="1371600" algn="ctr" rtl="0" eaLnBrk="1" fontAlgn="base" hangingPunct="1">
        <a:spcBef>
          <a:spcPct val="0"/>
        </a:spcBef>
        <a:spcAft>
          <a:spcPct val="0"/>
        </a:spcAft>
        <a:defRPr sz="2400">
          <a:solidFill>
            <a:srgbClr val="007399"/>
          </a:solidFill>
          <a:latin typeface="Arial" charset="0"/>
        </a:defRPr>
      </a:lvl8pPr>
      <a:lvl9pPr marL="1828800" algn="ctr" rtl="0" eaLnBrk="1" fontAlgn="base" hangingPunct="1">
        <a:spcBef>
          <a:spcPct val="0"/>
        </a:spcBef>
        <a:spcAft>
          <a:spcPct val="0"/>
        </a:spcAft>
        <a:defRPr sz="2400">
          <a:solidFill>
            <a:srgbClr val="007399"/>
          </a:solidFill>
          <a:latin typeface="Arial" charset="0"/>
        </a:defRPr>
      </a:lvl9pPr>
    </p:titleStyle>
    <p:bodyStyle>
      <a:lvl1pPr marL="342900" indent="-342900" algn="l" rtl="0" eaLnBrk="1" fontAlgn="base" hangingPunct="1">
        <a:spcBef>
          <a:spcPct val="20000"/>
        </a:spcBef>
        <a:spcAft>
          <a:spcPct val="0"/>
        </a:spcAft>
        <a:buSzPct val="85000"/>
        <a:buFont typeface="Arial" panose="020B0604020202020204" pitchFamily="34" charset="0"/>
        <a:buChar char="•"/>
        <a:defRPr sz="36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SzPct val="60000"/>
        <a:buFont typeface="Wingdings" panose="05000000000000000000" pitchFamily="2" charset="2"/>
        <a:buChar char="§"/>
        <a:defRPr sz="3200">
          <a:solidFill>
            <a:schemeClr val="tx1"/>
          </a:solidFill>
          <a:latin typeface="Calibri" pitchFamily="34" charset="0"/>
        </a:defRPr>
      </a:lvl2pPr>
      <a:lvl3pPr marL="1085850" indent="-228600" algn="l" rtl="0" eaLnBrk="1" fontAlgn="base" hangingPunct="1">
        <a:spcBef>
          <a:spcPct val="20000"/>
        </a:spcBef>
        <a:spcAft>
          <a:spcPct val="0"/>
        </a:spcAft>
        <a:buSzPct val="50000"/>
        <a:buFont typeface="Calibri" panose="020F0502020204030204" pitchFamily="34" charset="0"/>
        <a:buChar char="‾"/>
        <a:defRPr sz="3200">
          <a:solidFill>
            <a:schemeClr val="tx1"/>
          </a:solidFill>
          <a:latin typeface="Calibri" pitchFamily="34" charset="0"/>
        </a:defRPr>
      </a:lvl3pPr>
      <a:lvl4pPr marL="1428750" indent="-228600" algn="l" rtl="0" eaLnBrk="1" fontAlgn="base" hangingPunct="1">
        <a:spcBef>
          <a:spcPct val="20000"/>
        </a:spcBef>
        <a:spcAft>
          <a:spcPct val="0"/>
        </a:spcAft>
        <a:buSzPct val="60000"/>
        <a:buFont typeface="Calibri" panose="020F0502020204030204" pitchFamily="34" charset="0"/>
        <a:buChar char="⁰"/>
        <a:defRPr sz="2400">
          <a:solidFill>
            <a:schemeClr val="tx1"/>
          </a:solidFill>
          <a:latin typeface="Calibri" pitchFamily="34" charset="0"/>
        </a:defRPr>
      </a:lvl4pPr>
      <a:lvl5pPr marL="1543050" indent="0" algn="l" rtl="0" eaLnBrk="1" fontAlgn="base" hangingPunct="1">
        <a:spcBef>
          <a:spcPct val="20000"/>
        </a:spcBef>
        <a:spcAft>
          <a:spcPct val="0"/>
        </a:spcAft>
        <a:buNone/>
        <a:defRPr sz="2400">
          <a:solidFill>
            <a:schemeClr val="tx1"/>
          </a:solidFill>
          <a:latin typeface="Calibri" pitchFamily="34" charset="0"/>
        </a:defRPr>
      </a:lvl5pPr>
      <a:lvl6pPr marL="2228850" indent="-228600" algn="l" rtl="0" eaLnBrk="1" fontAlgn="base" hangingPunct="1">
        <a:spcBef>
          <a:spcPct val="20000"/>
        </a:spcBef>
        <a:spcAft>
          <a:spcPct val="0"/>
        </a:spcAft>
        <a:buChar char="•"/>
        <a:defRPr sz="1200">
          <a:solidFill>
            <a:schemeClr val="tx1"/>
          </a:solidFill>
          <a:latin typeface="Times New Roman" pitchFamily="18" charset="0"/>
        </a:defRPr>
      </a:lvl6pPr>
      <a:lvl7pPr marL="2686050" indent="-228600" algn="l" rtl="0" eaLnBrk="1" fontAlgn="base" hangingPunct="1">
        <a:spcBef>
          <a:spcPct val="20000"/>
        </a:spcBef>
        <a:spcAft>
          <a:spcPct val="0"/>
        </a:spcAft>
        <a:buChar char="•"/>
        <a:defRPr sz="1200">
          <a:solidFill>
            <a:schemeClr val="tx1"/>
          </a:solidFill>
          <a:latin typeface="Times New Roman" pitchFamily="18" charset="0"/>
        </a:defRPr>
      </a:lvl7pPr>
      <a:lvl8pPr marL="3143250" indent="-228600" algn="l" rtl="0" eaLnBrk="1" fontAlgn="base" hangingPunct="1">
        <a:spcBef>
          <a:spcPct val="20000"/>
        </a:spcBef>
        <a:spcAft>
          <a:spcPct val="0"/>
        </a:spcAft>
        <a:buChar char="•"/>
        <a:defRPr sz="1200">
          <a:solidFill>
            <a:schemeClr val="tx1"/>
          </a:solidFill>
          <a:latin typeface="Times New Roman" pitchFamily="18" charset="0"/>
        </a:defRPr>
      </a:lvl8pPr>
      <a:lvl9pPr marL="3600450" indent="-228600" algn="l" rtl="0" eaLnBrk="1" fontAlgn="base" hangingPunct="1">
        <a:spcBef>
          <a:spcPct val="20000"/>
        </a:spcBef>
        <a:spcAft>
          <a:spcPct val="0"/>
        </a:spcAft>
        <a:buChar char="•"/>
        <a:defRPr sz="12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wmf"/><Relationship Id="rId1" Type="http://schemas.openxmlformats.org/officeDocument/2006/relationships/slideLayout" Target="../slideLayouts/slideLayout16.xml"/><Relationship Id="rId5" Type="http://schemas.openxmlformats.org/officeDocument/2006/relationships/image" Target="../media/image27.png"/><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19.xml"/><Relationship Id="rId5" Type="http://schemas.openxmlformats.org/officeDocument/2006/relationships/hyperlink" Target="https://www.usps.org/images/eddept/files/BOC_and_OTW_Training_Programs/BOC_Regional_Directors.pdf" TargetMode="External"/><Relationship Id="rId4" Type="http://schemas.openxmlformats.org/officeDocument/2006/relationships/hyperlink" Target="https://www.usps.org/index.php/departments/13000/13700-on-the-water-training-certification"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Four On-the-Water Programs</a:t>
            </a:r>
          </a:p>
        </p:txBody>
      </p:sp>
      <p:pic>
        <p:nvPicPr>
          <p:cNvPr id="8" name="Content Placeholder 7"/>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429000" y="2347119"/>
            <a:ext cx="2286000" cy="2286000"/>
          </a:xfrm>
        </p:spPr>
      </p:pic>
      <p:grpSp>
        <p:nvGrpSpPr>
          <p:cNvPr id="29" name="Group 28"/>
          <p:cNvGrpSpPr/>
          <p:nvPr/>
        </p:nvGrpSpPr>
        <p:grpSpPr>
          <a:xfrm>
            <a:off x="6427642" y="1274629"/>
            <a:ext cx="2006682" cy="2293872"/>
            <a:chOff x="6397751" y="1165070"/>
            <a:chExt cx="2006682" cy="2293872"/>
          </a:xfrm>
        </p:grpSpPr>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05600" y="1165070"/>
              <a:ext cx="1295400" cy="1735842"/>
            </a:xfrm>
            <a:prstGeom prst="rect">
              <a:avLst/>
            </a:prstGeom>
          </p:spPr>
        </p:pic>
        <p:sp>
          <p:nvSpPr>
            <p:cNvPr id="16" name="TextBox 15"/>
            <p:cNvSpPr txBox="1"/>
            <p:nvPr/>
          </p:nvSpPr>
          <p:spPr>
            <a:xfrm>
              <a:off x="6397751" y="2812611"/>
              <a:ext cx="2006682" cy="646331"/>
            </a:xfrm>
            <a:prstGeom prst="rect">
              <a:avLst/>
            </a:prstGeom>
            <a:noFill/>
          </p:spPr>
          <p:txBody>
            <a:bodyPr wrap="square" rtlCol="0">
              <a:spAutoFit/>
            </a:bodyPr>
            <a:lstStyle/>
            <a:p>
              <a:pPr algn="ctr"/>
              <a:r>
                <a:rPr lang="en-US" b="1" dirty="0">
                  <a:solidFill>
                    <a:schemeClr val="tx2"/>
                  </a:solidFill>
                </a:rPr>
                <a:t>Hands-On Training</a:t>
              </a:r>
            </a:p>
          </p:txBody>
        </p:sp>
      </p:grpSp>
      <p:grpSp>
        <p:nvGrpSpPr>
          <p:cNvPr id="27" name="Group 26"/>
          <p:cNvGrpSpPr/>
          <p:nvPr/>
        </p:nvGrpSpPr>
        <p:grpSpPr>
          <a:xfrm>
            <a:off x="924984" y="1143000"/>
            <a:ext cx="2046816" cy="2454622"/>
            <a:chOff x="449495" y="1437855"/>
            <a:chExt cx="2046816" cy="2454622"/>
          </a:xfrm>
        </p:grpSpPr>
        <p:sp>
          <p:nvSpPr>
            <p:cNvPr id="12" name="TextBox 11"/>
            <p:cNvSpPr txBox="1"/>
            <p:nvPr/>
          </p:nvSpPr>
          <p:spPr>
            <a:xfrm>
              <a:off x="449495" y="3246146"/>
              <a:ext cx="2046816" cy="646331"/>
            </a:xfrm>
            <a:prstGeom prst="rect">
              <a:avLst/>
            </a:prstGeom>
            <a:noFill/>
          </p:spPr>
          <p:txBody>
            <a:bodyPr wrap="square" rtlCol="0">
              <a:spAutoFit/>
            </a:bodyPr>
            <a:lstStyle/>
            <a:p>
              <a:pPr algn="ctr"/>
              <a:r>
                <a:rPr lang="en-US" b="1" dirty="0">
                  <a:solidFill>
                    <a:schemeClr val="tx2"/>
                  </a:solidFill>
                </a:rPr>
                <a:t>On-the-Water Guides</a:t>
              </a:r>
            </a:p>
          </p:txBody>
        </p:sp>
        <p:grpSp>
          <p:nvGrpSpPr>
            <p:cNvPr id="20" name="Group 19"/>
            <p:cNvGrpSpPr/>
            <p:nvPr/>
          </p:nvGrpSpPr>
          <p:grpSpPr>
            <a:xfrm>
              <a:off x="609600" y="1437855"/>
              <a:ext cx="1659622" cy="1838745"/>
              <a:chOff x="762000" y="1748254"/>
              <a:chExt cx="1659622" cy="1838745"/>
            </a:xfrm>
          </p:grpSpPr>
          <p:pic>
            <p:nvPicPr>
              <p:cNvPr id="3074" name="Picture 2" descr="http://www.usps.org/eddept/s/images/s2007_cove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1748254"/>
                <a:ext cx="1156701" cy="1497892"/>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 descr="http://www.usps.org/eddept/s/images/s2007_cove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29640" y="1861872"/>
                <a:ext cx="1156701" cy="1497892"/>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 descr="http://www.usps.org/eddept/s/images/s2007_cove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97280" y="1975490"/>
                <a:ext cx="1156701" cy="1497892"/>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 descr="http://www.usps.org/eddept/s/images/s2007_cover.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64921" y="2089107"/>
                <a:ext cx="1156701" cy="1497892"/>
              </a:xfrm>
              <a:prstGeom prst="rect">
                <a:avLst/>
              </a:prstGeom>
              <a:noFill/>
              <a:extLst>
                <a:ext uri="{909E8E84-426E-40DD-AFC4-6F175D3DCCD1}">
                  <a14:hiddenFill xmlns="" xmlns:a14="http://schemas.microsoft.com/office/drawing/2010/main">
                    <a:solidFill>
                      <a:srgbClr val="FFFFFF"/>
                    </a:solidFill>
                  </a14:hiddenFill>
                </a:ext>
              </a:extLst>
            </p:spPr>
          </p:pic>
        </p:grpSp>
      </p:grpSp>
      <p:grpSp>
        <p:nvGrpSpPr>
          <p:cNvPr id="24" name="Group 23"/>
          <p:cNvGrpSpPr/>
          <p:nvPr/>
        </p:nvGrpSpPr>
        <p:grpSpPr>
          <a:xfrm>
            <a:off x="826364" y="4024518"/>
            <a:ext cx="2178050" cy="2182905"/>
            <a:chOff x="826364" y="4024518"/>
            <a:chExt cx="2178050" cy="2182905"/>
          </a:xfrm>
        </p:grpSpPr>
        <p:pic>
          <p:nvPicPr>
            <p:cNvPr id="25" name="Picture 24"/>
            <p:cNvPicPr/>
            <p:nvPr/>
          </p:nvPicPr>
          <p:blipFill>
            <a:blip r:embed="rId5" cstate="print">
              <a:extLst>
                <a:ext uri="{28A0092B-C50C-407E-A947-70E740481C1C}">
                  <a14:useLocalDpi xmlns="" xmlns:a14="http://schemas.microsoft.com/office/drawing/2010/main" val="0"/>
                </a:ext>
              </a:extLst>
            </a:blip>
            <a:stretch>
              <a:fillRect/>
            </a:stretch>
          </p:blipFill>
          <p:spPr>
            <a:xfrm>
              <a:off x="826364" y="4024518"/>
              <a:ext cx="2178050" cy="1742440"/>
            </a:xfrm>
            <a:prstGeom prst="rect">
              <a:avLst/>
            </a:prstGeom>
            <a:solidFill>
              <a:srgbClr val="66FFFF"/>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6" name="TextBox 25"/>
            <p:cNvSpPr txBox="1"/>
            <p:nvPr/>
          </p:nvSpPr>
          <p:spPr>
            <a:xfrm>
              <a:off x="914400" y="5838091"/>
              <a:ext cx="2046816" cy="369332"/>
            </a:xfrm>
            <a:prstGeom prst="rect">
              <a:avLst/>
            </a:prstGeom>
            <a:noFill/>
          </p:spPr>
          <p:txBody>
            <a:bodyPr wrap="square" rtlCol="0">
              <a:spAutoFit/>
            </a:bodyPr>
            <a:lstStyle/>
            <a:p>
              <a:pPr algn="ctr"/>
              <a:r>
                <a:rPr lang="en-US" b="1" dirty="0">
                  <a:solidFill>
                    <a:schemeClr val="tx2"/>
                  </a:solidFill>
                </a:rPr>
                <a:t>Jump Start</a:t>
              </a:r>
            </a:p>
          </p:txBody>
        </p:sp>
      </p:grpSp>
      <p:pic>
        <p:nvPicPr>
          <p:cNvPr id="30" name="Picture 2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895137" y="4415448"/>
            <a:ext cx="3011909" cy="712925"/>
          </a:xfrm>
          <a:prstGeom prst="rect">
            <a:avLst/>
          </a:prstGeom>
        </p:spPr>
      </p:pic>
      <p:sp>
        <p:nvSpPr>
          <p:cNvPr id="31" name="TextBox 30"/>
          <p:cNvSpPr txBox="1"/>
          <p:nvPr/>
        </p:nvSpPr>
        <p:spPr>
          <a:xfrm>
            <a:off x="6477000" y="5174114"/>
            <a:ext cx="2006682" cy="646331"/>
          </a:xfrm>
          <a:prstGeom prst="rect">
            <a:avLst/>
          </a:prstGeom>
          <a:noFill/>
        </p:spPr>
        <p:txBody>
          <a:bodyPr wrap="square" rtlCol="0">
            <a:spAutoFit/>
          </a:bodyPr>
          <a:lstStyle/>
          <a:p>
            <a:pPr algn="ctr"/>
            <a:r>
              <a:rPr lang="en-US" b="1" dirty="0">
                <a:solidFill>
                  <a:schemeClr val="tx2"/>
                </a:solidFill>
              </a:rPr>
              <a:t>Boat Operator Certification</a:t>
            </a:r>
          </a:p>
        </p:txBody>
      </p:sp>
    </p:spTree>
    <p:extLst>
      <p:ext uri="{BB962C8B-B14F-4D97-AF65-F5344CB8AC3E}">
        <p14:creationId xmlns="" xmlns:p14="http://schemas.microsoft.com/office/powerpoint/2010/main" val="2657125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8363" y="118080"/>
            <a:ext cx="451758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0541" cmpd="sng">
                  <a:solidFill>
                    <a:srgbClr val="4A66AC">
                      <a:shade val="88000"/>
                      <a:satMod val="110000"/>
                    </a:srgbClr>
                  </a:solidFill>
                  <a:prstDash val="solid"/>
                </a:ln>
                <a:gradFill>
                  <a:gsLst>
                    <a:gs pos="0">
                      <a:srgbClr val="4A66AC">
                        <a:tint val="40000"/>
                        <a:satMod val="250000"/>
                      </a:srgbClr>
                    </a:gs>
                    <a:gs pos="9000">
                      <a:srgbClr val="4A66AC">
                        <a:tint val="52000"/>
                        <a:satMod val="300000"/>
                      </a:srgbClr>
                    </a:gs>
                    <a:gs pos="50000">
                      <a:srgbClr val="4A66AC">
                        <a:shade val="20000"/>
                        <a:satMod val="300000"/>
                      </a:srgbClr>
                    </a:gs>
                    <a:gs pos="79000">
                      <a:srgbClr val="4A66AC">
                        <a:tint val="52000"/>
                        <a:satMod val="300000"/>
                      </a:srgbClr>
                    </a:gs>
                    <a:gs pos="100000">
                      <a:srgbClr val="4A66AC">
                        <a:tint val="40000"/>
                        <a:satMod val="250000"/>
                      </a:srgbClr>
                    </a:gs>
                  </a:gsLst>
                  <a:lin ang="5400000"/>
                </a:gradFill>
                <a:effectLst/>
                <a:uLnTx/>
                <a:uFillTx/>
                <a:latin typeface="Arial" panose="020B0604020202020204" pitchFamily="34" charset="0"/>
                <a:ea typeface="+mn-ea"/>
                <a:cs typeface="Arial" panose="020B0604020202020204" pitchFamily="34" charset="0"/>
              </a:rPr>
              <a:t>HOT Policy - 2019</a:t>
            </a:r>
          </a:p>
        </p:txBody>
      </p:sp>
      <p:sp>
        <p:nvSpPr>
          <p:cNvPr id="7" name="TextBox 6"/>
          <p:cNvSpPr txBox="1"/>
          <p:nvPr/>
        </p:nvSpPr>
        <p:spPr>
          <a:xfrm>
            <a:off x="533400" y="1524000"/>
            <a:ext cx="8305800"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TextBox 7"/>
          <p:cNvSpPr txBox="1"/>
          <p:nvPr/>
        </p:nvSpPr>
        <p:spPr>
          <a:xfrm>
            <a:off x="203751" y="1709057"/>
            <a:ext cx="8686800" cy="3385542"/>
          </a:xfrm>
          <a:prstGeom prst="rect">
            <a:avLst/>
          </a:prstGeom>
          <a:noFill/>
        </p:spPr>
        <p:txBody>
          <a:bodyPr wrap="square" rtlCol="0">
            <a:spAutoFit/>
          </a:bodyPr>
          <a:lstStyle/>
          <a:p>
            <a:pPr marL="457200" marR="0" lvl="1" indent="0" algn="l" defTabSz="914400" rtl="0" eaLnBrk="0" fontAlgn="base" latinLnBrk="0" hangingPunct="0">
              <a:lnSpc>
                <a:spcPct val="100000"/>
              </a:lnSpc>
              <a:spcBef>
                <a:spcPts val="1200"/>
              </a:spcBef>
              <a:spcAft>
                <a:spcPct val="0"/>
              </a:spcAft>
              <a:buClr>
                <a:srgbClr val="000000">
                  <a:lumMod val="40000"/>
                  <a:lumOff val="60000"/>
                </a:srgbClr>
              </a:buClr>
              <a:buSzPct val="125000"/>
              <a:buFont typeface="Arial"/>
              <a:buChar char="•"/>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Non-members of USPS are required to purchase the HOT student training kit available to squadrons on the USPS website. In addition squadrons may add local expenses.</a:t>
            </a:r>
          </a:p>
          <a:p>
            <a:pPr marL="457200" marR="0" lvl="1" indent="0" algn="l" defTabSz="914400" rtl="0" eaLnBrk="0" fontAlgn="base" latinLnBrk="0" hangingPunct="0">
              <a:lnSpc>
                <a:spcPct val="100000"/>
              </a:lnSpc>
              <a:spcBef>
                <a:spcPts val="1200"/>
              </a:spcBef>
              <a:spcAft>
                <a:spcPct val="0"/>
              </a:spcAft>
              <a:buClr>
                <a:srgbClr val="000000">
                  <a:lumMod val="40000"/>
                  <a:lumOff val="60000"/>
                </a:srgbClr>
              </a:buClr>
              <a:buSzPct val="125000"/>
              <a:buFont typeface="Arial"/>
              <a:buChar char="•"/>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USPS Members are not required to purchase the HOT student kit training, however it is acceptable to have members share in the local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45332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8363" y="118080"/>
            <a:ext cx="451758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0541" cmpd="sng">
                  <a:solidFill>
                    <a:srgbClr val="4A66AC">
                      <a:shade val="88000"/>
                      <a:satMod val="110000"/>
                    </a:srgbClr>
                  </a:solidFill>
                  <a:prstDash val="solid"/>
                </a:ln>
                <a:gradFill>
                  <a:gsLst>
                    <a:gs pos="0">
                      <a:srgbClr val="4A66AC">
                        <a:tint val="40000"/>
                        <a:satMod val="250000"/>
                      </a:srgbClr>
                    </a:gs>
                    <a:gs pos="9000">
                      <a:srgbClr val="4A66AC">
                        <a:tint val="52000"/>
                        <a:satMod val="300000"/>
                      </a:srgbClr>
                    </a:gs>
                    <a:gs pos="50000">
                      <a:srgbClr val="4A66AC">
                        <a:shade val="20000"/>
                        <a:satMod val="300000"/>
                      </a:srgbClr>
                    </a:gs>
                    <a:gs pos="79000">
                      <a:srgbClr val="4A66AC">
                        <a:tint val="52000"/>
                        <a:satMod val="300000"/>
                      </a:srgbClr>
                    </a:gs>
                    <a:gs pos="100000">
                      <a:srgbClr val="4A66AC">
                        <a:tint val="40000"/>
                        <a:satMod val="250000"/>
                      </a:srgbClr>
                    </a:gs>
                  </a:gsLst>
                  <a:lin ang="5400000"/>
                </a:gradFill>
                <a:effectLst/>
                <a:uLnTx/>
                <a:uFillTx/>
                <a:latin typeface="Arial" panose="020B0604020202020204" pitchFamily="34" charset="0"/>
                <a:ea typeface="+mn-ea"/>
                <a:cs typeface="Arial" panose="020B0604020202020204" pitchFamily="34" charset="0"/>
              </a:rPr>
              <a:t>HOT Policy - 2019</a:t>
            </a:r>
          </a:p>
        </p:txBody>
      </p:sp>
      <p:sp>
        <p:nvSpPr>
          <p:cNvPr id="2" name="Rectangle 1"/>
          <p:cNvSpPr/>
          <p:nvPr/>
        </p:nvSpPr>
        <p:spPr>
          <a:xfrm>
            <a:off x="1001485" y="934538"/>
            <a:ext cx="7277809" cy="4401205"/>
          </a:xfrm>
          <a:prstGeom prst="rect">
            <a:avLst/>
          </a:prstGeom>
        </p:spPr>
        <p:txBody>
          <a:bodyPr wrap="square">
            <a:spAutoFit/>
          </a:bodyPr>
          <a:lstStyle/>
          <a:p>
            <a:pPr marL="971550" marR="0" lvl="0" indent="-457200" algn="l" defTabSz="914400" rtl="0" eaLnBrk="0" fontAlgn="base" latinLnBrk="0" hangingPunct="0">
              <a:lnSpc>
                <a:spcPct val="100000"/>
              </a:lnSpc>
              <a:spcBef>
                <a:spcPct val="0"/>
              </a:spcBef>
              <a:spcAft>
                <a:spcPct val="0"/>
              </a:spcAft>
              <a:buClr>
                <a:srgbClr val="000000">
                  <a:lumMod val="40000"/>
                  <a:lumOff val="60000"/>
                </a:srgbClr>
              </a:buClr>
              <a:buSzPct val="125000"/>
              <a:buFont typeface="Arial"/>
              <a:buChar char="•"/>
              <a:tabLst/>
              <a:defRPr/>
            </a:pP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HOT is a credentialed program, part of the Boat Operator Certification program.</a:t>
            </a:r>
          </a:p>
          <a:p>
            <a:pPr marL="514350" marR="0" lvl="0" indent="0" algn="l" defTabSz="914400" rtl="0" eaLnBrk="0" fontAlgn="base" latinLnBrk="0" hangingPunct="0">
              <a:lnSpc>
                <a:spcPct val="100000"/>
              </a:lnSpc>
              <a:spcBef>
                <a:spcPct val="0"/>
              </a:spcBef>
              <a:spcAft>
                <a:spcPct val="0"/>
              </a:spcAft>
              <a:buClr>
                <a:srgbClr val="000000">
                  <a:lumMod val="40000"/>
                  <a:lumOff val="60000"/>
                </a:srgbClr>
              </a:buClr>
              <a:buSzPct val="125000"/>
              <a:buFontTx/>
              <a:buNone/>
              <a:tabLst/>
              <a:defRPr/>
            </a:pP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p>
          <a:p>
            <a:pPr marL="971550" marR="0" lvl="0" indent="-457200" algn="l" defTabSz="914400" rtl="0" eaLnBrk="0" fontAlgn="base" latinLnBrk="0" hangingPunct="0">
              <a:lnSpc>
                <a:spcPct val="100000"/>
              </a:lnSpc>
              <a:spcBef>
                <a:spcPct val="0"/>
              </a:spcBef>
              <a:spcAft>
                <a:spcPct val="0"/>
              </a:spcAft>
              <a:buClr>
                <a:srgbClr val="000000">
                  <a:lumMod val="40000"/>
                  <a:lumOff val="60000"/>
                </a:srgbClr>
              </a:buClr>
              <a:buSzPct val="125000"/>
              <a:buFont typeface="Arial"/>
              <a:buChar char="•"/>
              <a:tabLst/>
              <a:defRPr/>
            </a:pP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The classroom seminar may be taught by any USPS certified instructor. </a:t>
            </a:r>
          </a:p>
          <a:p>
            <a:pPr marL="514350" marR="0" lvl="0" indent="0" algn="l" defTabSz="914400" rtl="0" eaLnBrk="0" fontAlgn="base" latinLnBrk="0" hangingPunct="0">
              <a:lnSpc>
                <a:spcPct val="100000"/>
              </a:lnSpc>
              <a:spcBef>
                <a:spcPct val="0"/>
              </a:spcBef>
              <a:spcAft>
                <a:spcPct val="0"/>
              </a:spcAft>
              <a:buClr>
                <a:srgbClr val="000000">
                  <a:lumMod val="40000"/>
                  <a:lumOff val="60000"/>
                </a:srgbClr>
              </a:buClr>
              <a:buSzPct val="125000"/>
              <a:buFontTx/>
              <a:buNone/>
              <a:tabLst/>
              <a:defRPr/>
            </a:pPr>
            <a:endPar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971550" marR="0" lvl="0" indent="-457200" algn="l" defTabSz="914400" rtl="0" eaLnBrk="0" fontAlgn="base" latinLnBrk="0" hangingPunct="0">
              <a:lnSpc>
                <a:spcPct val="100000"/>
              </a:lnSpc>
              <a:spcBef>
                <a:spcPct val="0"/>
              </a:spcBef>
              <a:spcAft>
                <a:spcPct val="0"/>
              </a:spcAft>
              <a:buClr>
                <a:srgbClr val="000000">
                  <a:lumMod val="40000"/>
                  <a:lumOff val="60000"/>
                </a:srgbClr>
              </a:buClr>
              <a:buSzPct val="125000"/>
              <a:buFont typeface="Arial"/>
              <a:buChar char="•"/>
              <a:tabLst/>
              <a:defRPr/>
            </a:pP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For the student to receive credit for the training, the on-the-water component must be taught by a BOC-IN or HOT (Basic) Certifier (see BOC manual for information). </a:t>
            </a:r>
          </a:p>
          <a:p>
            <a:pPr marL="514350" marR="0" lvl="0" indent="0" algn="l" defTabSz="914400" rtl="0" eaLnBrk="0" fontAlgn="base" latinLnBrk="0" hangingPunct="0">
              <a:lnSpc>
                <a:spcPct val="100000"/>
              </a:lnSpc>
              <a:spcBef>
                <a:spcPct val="0"/>
              </a:spcBef>
              <a:spcAft>
                <a:spcPct val="0"/>
              </a:spcAft>
              <a:buClr>
                <a:srgbClr val="000000">
                  <a:lumMod val="40000"/>
                  <a:lumOff val="60000"/>
                </a:srgbClr>
              </a:buClr>
              <a:buSzPct val="125000"/>
              <a:buFontTx/>
              <a:buNone/>
              <a:tabLst/>
              <a:defRPr/>
            </a:pP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p>
          <a:p>
            <a:pPr marL="971550" marR="0" lvl="0" indent="-457200" algn="l" defTabSz="914400" rtl="0" eaLnBrk="0" fontAlgn="base" latinLnBrk="0" hangingPunct="0">
              <a:lnSpc>
                <a:spcPct val="100000"/>
              </a:lnSpc>
              <a:spcBef>
                <a:spcPct val="0"/>
              </a:spcBef>
              <a:spcAft>
                <a:spcPct val="0"/>
              </a:spcAft>
              <a:buClr>
                <a:srgbClr val="000000">
                  <a:lumMod val="40000"/>
                  <a:lumOff val="60000"/>
                </a:srgbClr>
              </a:buClr>
              <a:buSzPct val="125000"/>
              <a:buFont typeface="Arial"/>
              <a:buChar char="•"/>
              <a:tabLst/>
              <a:defRPr/>
            </a:pP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Students who do the on-the-water training with a BOC IN-Certifier are then certified for the on-the-water portion of the BOC-IN Certification.</a:t>
            </a:r>
          </a:p>
        </p:txBody>
      </p:sp>
    </p:spTree>
    <p:extLst>
      <p:ext uri="{BB962C8B-B14F-4D97-AF65-F5344CB8AC3E}">
        <p14:creationId xmlns="" xmlns:p14="http://schemas.microsoft.com/office/powerpoint/2010/main" val="543694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8363" y="118080"/>
            <a:ext cx="451758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0541" cmpd="sng">
                  <a:solidFill>
                    <a:srgbClr val="4A66AC">
                      <a:shade val="88000"/>
                      <a:satMod val="110000"/>
                    </a:srgbClr>
                  </a:solidFill>
                  <a:prstDash val="solid"/>
                </a:ln>
                <a:gradFill>
                  <a:gsLst>
                    <a:gs pos="0">
                      <a:srgbClr val="4A66AC">
                        <a:tint val="40000"/>
                        <a:satMod val="250000"/>
                      </a:srgbClr>
                    </a:gs>
                    <a:gs pos="9000">
                      <a:srgbClr val="4A66AC">
                        <a:tint val="52000"/>
                        <a:satMod val="300000"/>
                      </a:srgbClr>
                    </a:gs>
                    <a:gs pos="50000">
                      <a:srgbClr val="4A66AC">
                        <a:shade val="20000"/>
                        <a:satMod val="300000"/>
                      </a:srgbClr>
                    </a:gs>
                    <a:gs pos="79000">
                      <a:srgbClr val="4A66AC">
                        <a:tint val="52000"/>
                        <a:satMod val="300000"/>
                      </a:srgbClr>
                    </a:gs>
                    <a:gs pos="100000">
                      <a:srgbClr val="4A66AC">
                        <a:tint val="40000"/>
                        <a:satMod val="250000"/>
                      </a:srgbClr>
                    </a:gs>
                  </a:gsLst>
                  <a:lin ang="5400000"/>
                </a:gradFill>
                <a:effectLst/>
                <a:uLnTx/>
                <a:uFillTx/>
                <a:latin typeface="Arial" panose="020B0604020202020204" pitchFamily="34" charset="0"/>
                <a:ea typeface="+mn-ea"/>
                <a:cs typeface="Arial" panose="020B0604020202020204" pitchFamily="34" charset="0"/>
              </a:rPr>
              <a:t>HOT Policy - 2019</a:t>
            </a:r>
          </a:p>
        </p:txBody>
      </p:sp>
      <p:sp>
        <p:nvSpPr>
          <p:cNvPr id="3" name="Rectangle 2"/>
          <p:cNvSpPr/>
          <p:nvPr/>
        </p:nvSpPr>
        <p:spPr>
          <a:xfrm>
            <a:off x="578763" y="1466382"/>
            <a:ext cx="8155933" cy="2308324"/>
          </a:xfrm>
          <a:prstGeom prst="rect">
            <a:avLst/>
          </a:prstGeom>
        </p:spPr>
        <p:txBody>
          <a:bodyPr wrap="square">
            <a:spAutoFit/>
          </a:bodyPr>
          <a:lstStyle/>
          <a:p>
            <a:pPr marL="457200" marR="0" lvl="1" indent="-457200" algn="l" defTabSz="914400" rtl="0" eaLnBrk="0" fontAlgn="base" latinLnBrk="0" hangingPunct="0">
              <a:lnSpc>
                <a:spcPct val="100000"/>
              </a:lnSpc>
              <a:spcBef>
                <a:spcPct val="0"/>
              </a:spcBef>
              <a:spcAft>
                <a:spcPct val="0"/>
              </a:spcAft>
              <a:buClr>
                <a:srgbClr val="000000">
                  <a:lumMod val="40000"/>
                  <a:lumOff val="60000"/>
                </a:srgbClr>
              </a:buClr>
              <a:buSzPct val="125000"/>
              <a:buFont typeface="Arial"/>
              <a:buChar char="•"/>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HOT is normally taught in one day. In the morning the mandatory HOT seminar is taught. The afternoon is spent on the water. However, squadrons can teach HOT over two days (or evenings) if desired.</a:t>
            </a:r>
          </a:p>
          <a:p>
            <a:pPr marL="0" marR="0" lvl="1" indent="0" algn="l" defTabSz="914400" rtl="0" eaLnBrk="0" fontAlgn="base" latinLnBrk="0" hangingPunct="0">
              <a:lnSpc>
                <a:spcPct val="100000"/>
              </a:lnSpc>
              <a:spcBef>
                <a:spcPct val="0"/>
              </a:spcBef>
              <a:spcAft>
                <a:spcPct val="0"/>
              </a:spcAft>
              <a:buClr>
                <a:srgbClr val="000000">
                  <a:lumMod val="40000"/>
                  <a:lumOff val="60000"/>
                </a:srgbClr>
              </a:buClr>
              <a:buSzPct val="125000"/>
              <a:buFontTx/>
              <a:buNone/>
              <a:tabLst/>
              <a:defRPr/>
            </a:pPr>
            <a:endPar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407781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685" y="972638"/>
            <a:ext cx="7277809" cy="400110"/>
          </a:xfrm>
          <a:prstGeom prst="rect">
            <a:avLst/>
          </a:prstGeom>
        </p:spPr>
        <p:txBody>
          <a:bodyPr wrap="square">
            <a:spAutoFit/>
          </a:bodyPr>
          <a:lstStyle/>
          <a:p>
            <a:pPr marL="971550" marR="0" lvl="0" indent="-457200" algn="l" defTabSz="914400" rtl="0" eaLnBrk="0" fontAlgn="base" latinLnBrk="0" hangingPunct="0">
              <a:lnSpc>
                <a:spcPct val="100000"/>
              </a:lnSpc>
              <a:spcBef>
                <a:spcPct val="0"/>
              </a:spcBef>
              <a:spcAft>
                <a:spcPct val="0"/>
              </a:spcAft>
              <a:buClr>
                <a:srgbClr val="000000">
                  <a:lumMod val="40000"/>
                  <a:lumOff val="60000"/>
                </a:srgbClr>
              </a:buClr>
              <a:buSzPct val="125000"/>
              <a:buFont typeface="Arial"/>
              <a:buChar char="•"/>
              <a:tabLst/>
              <a:defRPr/>
            </a:pPr>
            <a:endPar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 xmlns:a16="http://schemas.microsoft.com/office/drawing/2014/main" id="{0A1C9FB4-79EE-44B7-8CF2-5874FE211303}"/>
              </a:ext>
            </a:extLst>
          </p:cNvPr>
          <p:cNvSpPr/>
          <p:nvPr/>
        </p:nvSpPr>
        <p:spPr>
          <a:xfrm>
            <a:off x="504825" y="220163"/>
            <a:ext cx="8391525" cy="5772349"/>
          </a:xfrm>
          <a:prstGeom prst="rect">
            <a:avLst/>
          </a:prstGeom>
        </p:spPr>
        <p:txBody>
          <a:bodyPr wrap="square">
            <a:spAutoFit/>
          </a:bodyPr>
          <a:lstStyle/>
          <a:p>
            <a:pPr algn="ctr">
              <a:lnSpc>
                <a:spcPct val="115000"/>
              </a:lnSpc>
            </a:pPr>
            <a:r>
              <a:rPr lang="en-US" sz="2400" dirty="0">
                <a:solidFill>
                  <a:srgbClr val="012169"/>
                </a:solidFill>
                <a:latin typeface="Arial" panose="020B0604020202020204" pitchFamily="34" charset="0"/>
                <a:ea typeface="Calibri" panose="020F0502020204030204" pitchFamily="34" charset="0"/>
                <a:cs typeface="Times New Roman" panose="02020603050405020304" pitchFamily="18" charset="0"/>
              </a:rPr>
              <a:t>Qualifications for Basic Powerboat Certifier</a:t>
            </a:r>
          </a:p>
          <a:p>
            <a:pPr>
              <a:lnSpc>
                <a:spcPct val="115000"/>
              </a:lnSpc>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1. Be a USPS member.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2. Be nominated and approved by the RD or ARD.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3. Be a current </a:t>
            </a:r>
            <a:r>
              <a:rPr lang="en-US" sz="24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USPS Certified Instructor </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and maintain that          status.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4. Have completed a </a:t>
            </a:r>
            <a:r>
              <a:rPr lang="en-US" sz="24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NASBLA-approved course</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24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Boat Handling</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the </a:t>
            </a:r>
            <a:r>
              <a:rPr lang="en-US" sz="24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BOC boat handling skill demonstration</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5. Have completed the </a:t>
            </a:r>
            <a:r>
              <a:rPr lang="en-US" sz="24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Certifier’s seminar</a:t>
            </a:r>
            <a:endParaRPr lang="en-US" sz="2400"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6. Have substantial, verifiable on-the-water experience.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7. Be able to observe and document on-water skill demonstrations.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8. Have internet access and an e-mail address.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9. Use the electronic database system.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836869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48032" y="2605549"/>
            <a:ext cx="7772400" cy="838200"/>
          </a:xfrm>
        </p:spPr>
        <p:txBody>
          <a:bodyPr/>
          <a:lstStyle/>
          <a:p>
            <a:pPr eaLnBrk="1" hangingPunct="1"/>
            <a:r>
              <a:rPr lang="en-US" sz="7200" dirty="0" smtClean="0">
                <a:latin typeface="Arial" pitchFamily="34" charset="0"/>
                <a:ea typeface="ＭＳ Ｐゴシック" charset="-128"/>
              </a:rPr>
              <a:t>Questions?</a:t>
            </a:r>
            <a:endParaRPr lang="en-US" sz="7200" dirty="0">
              <a:latin typeface="Arial" pitchFamily="34" charset="0"/>
              <a:ea typeface="ＭＳ Ｐゴシック" charset="-128"/>
            </a:endParaRPr>
          </a:p>
        </p:txBody>
      </p:sp>
      <p:sp>
        <p:nvSpPr>
          <p:cNvPr id="54274" name="Slide Number Placeholder 4"/>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fld id="{59DE6EB8-52AB-45EA-A660-3E1EBFA72987}" type="slidenum">
              <a:rPr lang="en-US" smtClean="0"/>
              <a:pPr eaLnBrk="0" hangingPunct="0"/>
              <a:t>14</a:t>
            </a:fld>
            <a:endParaRPr lang="en-US">
              <a:solidFill>
                <a:schemeClr val="tx1"/>
              </a:solidFill>
              <a:latin typeface="Book Antiqua" pitchFamily="18" charset="0"/>
            </a:endParaRPr>
          </a:p>
        </p:txBody>
      </p:sp>
      <p:sp>
        <p:nvSpPr>
          <p:cNvPr id="4100" name="Rectangle 4"/>
          <p:cNvSpPr>
            <a:spLocks noChangeArrowheads="1"/>
          </p:cNvSpPr>
          <p:nvPr/>
        </p:nvSpPr>
        <p:spPr bwMode="auto">
          <a:xfrm>
            <a:off x="8693150" y="6248400"/>
            <a:ext cx="450850" cy="366713"/>
          </a:xfrm>
          <a:prstGeom prst="rect">
            <a:avLst/>
          </a:prstGeom>
          <a:noFill/>
          <a:ln w="9525">
            <a:noFill/>
            <a:miter lim="800000"/>
            <a:headEnd/>
            <a:tailEnd/>
          </a:ln>
        </p:spPr>
        <p:txBody>
          <a:bodyPr wrap="none">
            <a:spAutoFit/>
          </a:bodyPr>
          <a:lstStyle/>
          <a:p>
            <a:pPr>
              <a:spcBef>
                <a:spcPct val="50000"/>
              </a:spcBef>
            </a:pPr>
            <a:r>
              <a:rPr lang="en-US">
                <a:solidFill>
                  <a:schemeClr val="tx2"/>
                </a:solidFill>
              </a:rPr>
              <a:t>&gt;&gt;</a:t>
            </a:r>
          </a:p>
        </p:txBody>
      </p:sp>
    </p:spTree>
    <p:extLst>
      <p:ext uri="{BB962C8B-B14F-4D97-AF65-F5344CB8AC3E}">
        <p14:creationId xmlns="" xmlns:p14="http://schemas.microsoft.com/office/powerpoint/2010/main" val="682848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left)">
                                      <p:cBhvr>
                                        <p:cTn id="7" dur="5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On-The-Water Guides</a:t>
            </a:r>
          </a:p>
        </p:txBody>
      </p:sp>
      <p:sp>
        <p:nvSpPr>
          <p:cNvPr id="3" name="Content Placeholder 2"/>
          <p:cNvSpPr>
            <a:spLocks noGrp="1"/>
          </p:cNvSpPr>
          <p:nvPr>
            <p:ph idx="1"/>
          </p:nvPr>
        </p:nvSpPr>
        <p:spPr>
          <a:xfrm>
            <a:off x="457200" y="1295400"/>
            <a:ext cx="6553200" cy="4953000"/>
          </a:xfrm>
        </p:spPr>
        <p:txBody>
          <a:bodyPr>
            <a:normAutofit fontScale="92500"/>
          </a:bodyPr>
          <a:lstStyle/>
          <a:p>
            <a:r>
              <a:rPr lang="en-US" dirty="0"/>
              <a:t>Extends existing classroom with relevant exercise on the water</a:t>
            </a:r>
          </a:p>
          <a:p>
            <a:r>
              <a:rPr lang="en-US" dirty="0"/>
              <a:t>Participation is optional, and not required for course completion</a:t>
            </a:r>
          </a:p>
          <a:p>
            <a:r>
              <a:rPr lang="en-US" dirty="0"/>
              <a:t>Framework developed by the BOC Committee</a:t>
            </a:r>
          </a:p>
          <a:p>
            <a:r>
              <a:rPr lang="en-US" dirty="0"/>
              <a:t>Individual guides created by each Education Department Committee</a:t>
            </a:r>
          </a:p>
          <a:p>
            <a:r>
              <a:rPr lang="en-US" dirty="0"/>
              <a:t>Guides are downloadable from the Committee Pages on the National web site</a:t>
            </a:r>
          </a:p>
          <a:p>
            <a:r>
              <a:rPr lang="en-US" dirty="0"/>
              <a:t>Guides available for Advance Grade courses, Sailing, and ABC3</a:t>
            </a:r>
          </a:p>
          <a:p>
            <a:r>
              <a:rPr lang="en-US" u="sng" dirty="0"/>
              <a:t>Anyone can teach with Squadron approval</a:t>
            </a:r>
          </a:p>
        </p:txBody>
      </p:sp>
      <p:pic>
        <p:nvPicPr>
          <p:cNvPr id="6" name="Picture 5" descr="Advancd Grades.jpg"/>
          <p:cNvPicPr/>
          <p:nvPr/>
        </p:nvPicPr>
        <p:blipFill>
          <a:blip r:embed="rId3" cstate="print"/>
          <a:stretch>
            <a:fillRect/>
          </a:stretch>
        </p:blipFill>
        <p:spPr>
          <a:xfrm>
            <a:off x="7162800" y="1600200"/>
            <a:ext cx="1441013" cy="3048000"/>
          </a:xfrm>
          <a:prstGeom prst="rect">
            <a:avLst/>
          </a:prstGeom>
        </p:spPr>
      </p:pic>
    </p:spTree>
    <p:extLst>
      <p:ext uri="{BB962C8B-B14F-4D97-AF65-F5344CB8AC3E}">
        <p14:creationId xmlns="" xmlns:p14="http://schemas.microsoft.com/office/powerpoint/2010/main" val="1978553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On-The-Water Guides</a:t>
            </a:r>
          </a:p>
        </p:txBody>
      </p:sp>
      <p:pic>
        <p:nvPicPr>
          <p:cNvPr id="4" name="Picture 3" descr="A screenshot of a social media post&#10;&#10;Description automatically generated">
            <a:extLst>
              <a:ext uri="{FF2B5EF4-FFF2-40B4-BE49-F238E27FC236}">
                <a16:creationId xmlns="" xmlns:a16="http://schemas.microsoft.com/office/drawing/2014/main" id="{12657FCE-1565-422A-B435-31A7118CAEC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3539"/>
            <a:ext cx="9144000" cy="6670922"/>
          </a:xfrm>
          <a:prstGeom prst="rect">
            <a:avLst/>
          </a:prstGeom>
        </p:spPr>
      </p:pic>
    </p:spTree>
    <p:extLst>
      <p:ext uri="{BB962C8B-B14F-4D97-AF65-F5344CB8AC3E}">
        <p14:creationId xmlns="" xmlns:p14="http://schemas.microsoft.com/office/powerpoint/2010/main" val="98496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On-The-Water Guides</a:t>
            </a:r>
          </a:p>
        </p:txBody>
      </p:sp>
      <p:pic>
        <p:nvPicPr>
          <p:cNvPr id="5" name="Content Placeholder 4" descr="A screenshot of a cell phone&#10;&#10;Description automatically generated">
            <a:extLst>
              <a:ext uri="{FF2B5EF4-FFF2-40B4-BE49-F238E27FC236}">
                <a16:creationId xmlns="" xmlns:a16="http://schemas.microsoft.com/office/drawing/2014/main" id="{97EF6283-8FA9-4E25-B411-148722134152}"/>
              </a:ext>
            </a:extLst>
          </p:cNvPr>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4013786" y="1161288"/>
            <a:ext cx="4072940" cy="4992639"/>
          </a:xfrm>
        </p:spPr>
      </p:pic>
      <p:sp>
        <p:nvSpPr>
          <p:cNvPr id="7" name="TextBox 6">
            <a:extLst>
              <a:ext uri="{FF2B5EF4-FFF2-40B4-BE49-F238E27FC236}">
                <a16:creationId xmlns="" xmlns:a16="http://schemas.microsoft.com/office/drawing/2014/main" id="{4F4050E4-04FC-4926-A528-900104D3DE9C}"/>
              </a:ext>
            </a:extLst>
          </p:cNvPr>
          <p:cNvSpPr txBox="1"/>
          <p:nvPr/>
        </p:nvSpPr>
        <p:spPr>
          <a:xfrm>
            <a:off x="538162" y="1519535"/>
            <a:ext cx="2905125" cy="923330"/>
          </a:xfrm>
          <a:prstGeom prst="rect">
            <a:avLst/>
          </a:prstGeom>
          <a:noFill/>
        </p:spPr>
        <p:txBody>
          <a:bodyPr wrap="square" rtlCol="0">
            <a:spAutoFit/>
          </a:bodyPr>
          <a:lstStyle/>
          <a:p>
            <a:pPr algn="ctr"/>
            <a:r>
              <a:rPr lang="en-US" dirty="0"/>
              <a:t>Available on the Educational Dept Web Pages</a:t>
            </a:r>
          </a:p>
        </p:txBody>
      </p:sp>
      <p:sp>
        <p:nvSpPr>
          <p:cNvPr id="8" name="Arrow: Right 7">
            <a:extLst>
              <a:ext uri="{FF2B5EF4-FFF2-40B4-BE49-F238E27FC236}">
                <a16:creationId xmlns="" xmlns:a16="http://schemas.microsoft.com/office/drawing/2014/main" id="{8759CF55-7E1F-4241-B18E-43B2A997E4BC}"/>
              </a:ext>
            </a:extLst>
          </p:cNvPr>
          <p:cNvSpPr/>
          <p:nvPr/>
        </p:nvSpPr>
        <p:spPr>
          <a:xfrm>
            <a:off x="1233486" y="2581282"/>
            <a:ext cx="1514475"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person&#10;&#10;Description automatically generated">
            <a:extLst>
              <a:ext uri="{FF2B5EF4-FFF2-40B4-BE49-F238E27FC236}">
                <a16:creationId xmlns="" xmlns:a16="http://schemas.microsoft.com/office/drawing/2014/main" id="{6DD51E91-E6A4-4293-86CA-0F59649DD79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6367" y="3848107"/>
            <a:ext cx="3588712" cy="1771643"/>
          </a:xfrm>
          <a:prstGeom prst="rect">
            <a:avLst/>
          </a:prstGeom>
        </p:spPr>
      </p:pic>
      <p:sp>
        <p:nvSpPr>
          <p:cNvPr id="13" name="Arrow: Left 12">
            <a:extLst>
              <a:ext uri="{FF2B5EF4-FFF2-40B4-BE49-F238E27FC236}">
                <a16:creationId xmlns="" xmlns:a16="http://schemas.microsoft.com/office/drawing/2014/main" id="{A99FE66F-1143-4754-A0CC-1677D1C67070}"/>
              </a:ext>
            </a:extLst>
          </p:cNvPr>
          <p:cNvSpPr/>
          <p:nvPr/>
        </p:nvSpPr>
        <p:spPr>
          <a:xfrm>
            <a:off x="3342273" y="5105102"/>
            <a:ext cx="671513" cy="466725"/>
          </a:xfrm>
          <a:prstGeom prst="leftArrow">
            <a:avLst>
              <a:gd name="adj1" fmla="val 33674"/>
              <a:gd name="adj2" fmla="val 66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12642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On-The-Water Guides</a:t>
            </a:r>
          </a:p>
        </p:txBody>
      </p:sp>
      <p:pic>
        <p:nvPicPr>
          <p:cNvPr id="4" name="Picture 3" descr="A close up of text on a white background&#10;&#10;Description automatically generated">
            <a:extLst>
              <a:ext uri="{FF2B5EF4-FFF2-40B4-BE49-F238E27FC236}">
                <a16:creationId xmlns="" xmlns:a16="http://schemas.microsoft.com/office/drawing/2014/main" id="{4BD187B1-5E48-4442-BE6B-9EE7D4FF05A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80191"/>
            <a:ext cx="9144000" cy="6297618"/>
          </a:xfrm>
          <a:prstGeom prst="rect">
            <a:avLst/>
          </a:prstGeom>
        </p:spPr>
      </p:pic>
    </p:spTree>
    <p:extLst>
      <p:ext uri="{BB962C8B-B14F-4D97-AF65-F5344CB8AC3E}">
        <p14:creationId xmlns="" xmlns:p14="http://schemas.microsoft.com/office/powerpoint/2010/main" val="882784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On-The-Water Guides</a:t>
            </a:r>
          </a:p>
        </p:txBody>
      </p:sp>
      <p:pic>
        <p:nvPicPr>
          <p:cNvPr id="8" name="Picture 7" descr="A screenshot of text&#10;&#10;Description automatically generated">
            <a:extLst>
              <a:ext uri="{FF2B5EF4-FFF2-40B4-BE49-F238E27FC236}">
                <a16:creationId xmlns="" xmlns:a16="http://schemas.microsoft.com/office/drawing/2014/main" id="{0998D4FB-3FB3-4FC2-9038-E6FCB44B61D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12834"/>
            <a:ext cx="9144000" cy="6432331"/>
          </a:xfrm>
          <a:prstGeom prst="rect">
            <a:avLst/>
          </a:prstGeom>
        </p:spPr>
      </p:pic>
    </p:spTree>
    <p:extLst>
      <p:ext uri="{BB962C8B-B14F-4D97-AF65-F5344CB8AC3E}">
        <p14:creationId xmlns="" xmlns:p14="http://schemas.microsoft.com/office/powerpoint/2010/main" val="4110094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Program Comparison</a:t>
            </a:r>
          </a:p>
        </p:txBody>
      </p:sp>
      <p:graphicFrame>
        <p:nvGraphicFramePr>
          <p:cNvPr id="7" name="Table 6"/>
          <p:cNvGraphicFramePr>
            <a:graphicFrameLocks noGrp="1"/>
          </p:cNvGraphicFramePr>
          <p:nvPr/>
        </p:nvGraphicFramePr>
        <p:xfrm>
          <a:off x="457200" y="1125776"/>
          <a:ext cx="8494775" cy="5001977"/>
        </p:xfrm>
        <a:graphic>
          <a:graphicData uri="http://schemas.openxmlformats.org/drawingml/2006/table">
            <a:tbl>
              <a:tblPr firstRow="1">
                <a:tableStyleId>{5C22544A-7EE6-4342-B048-85BDC9FD1C3A}</a:tableStyleId>
              </a:tblPr>
              <a:tblGrid>
                <a:gridCol w="1776180">
                  <a:extLst>
                    <a:ext uri="{9D8B030D-6E8A-4147-A177-3AD203B41FA5}">
                      <a16:colId xmlns="" xmlns:a16="http://schemas.microsoft.com/office/drawing/2014/main" val="2855174077"/>
                    </a:ext>
                  </a:extLst>
                </a:gridCol>
                <a:gridCol w="2690012">
                  <a:extLst>
                    <a:ext uri="{9D8B030D-6E8A-4147-A177-3AD203B41FA5}">
                      <a16:colId xmlns="" xmlns:a16="http://schemas.microsoft.com/office/drawing/2014/main" val="2170091426"/>
                    </a:ext>
                  </a:extLst>
                </a:gridCol>
                <a:gridCol w="1081154">
                  <a:extLst>
                    <a:ext uri="{9D8B030D-6E8A-4147-A177-3AD203B41FA5}">
                      <a16:colId xmlns="" xmlns:a16="http://schemas.microsoft.com/office/drawing/2014/main" val="758544893"/>
                    </a:ext>
                  </a:extLst>
                </a:gridCol>
                <a:gridCol w="1016798">
                  <a:extLst>
                    <a:ext uri="{9D8B030D-6E8A-4147-A177-3AD203B41FA5}">
                      <a16:colId xmlns="" xmlns:a16="http://schemas.microsoft.com/office/drawing/2014/main" val="3675674570"/>
                    </a:ext>
                  </a:extLst>
                </a:gridCol>
                <a:gridCol w="850447">
                  <a:extLst>
                    <a:ext uri="{9D8B030D-6E8A-4147-A177-3AD203B41FA5}">
                      <a16:colId xmlns="" xmlns:a16="http://schemas.microsoft.com/office/drawing/2014/main" val="461361899"/>
                    </a:ext>
                  </a:extLst>
                </a:gridCol>
                <a:gridCol w="1080184">
                  <a:extLst>
                    <a:ext uri="{9D8B030D-6E8A-4147-A177-3AD203B41FA5}">
                      <a16:colId xmlns="" xmlns:a16="http://schemas.microsoft.com/office/drawing/2014/main" val="1947829680"/>
                    </a:ext>
                  </a:extLst>
                </a:gridCol>
              </a:tblGrid>
              <a:tr h="403545">
                <a:tc>
                  <a:txBody>
                    <a:bodyPr/>
                    <a:lstStyle/>
                    <a:p>
                      <a:pPr marL="0" marR="0">
                        <a:spcBef>
                          <a:spcPts val="0"/>
                        </a:spcBef>
                        <a:spcAft>
                          <a:spcPts val="0"/>
                        </a:spcAft>
                      </a:pPr>
                      <a:r>
                        <a:rPr lang="en-US" sz="1200" dirty="0">
                          <a:effectLst/>
                        </a:rPr>
                        <a:t>Program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chor="ctr"/>
                </a:tc>
                <a:tc>
                  <a:txBody>
                    <a:bodyPr/>
                    <a:lstStyle/>
                    <a:p>
                      <a:pPr marL="0" marR="0">
                        <a:spcBef>
                          <a:spcPts val="0"/>
                        </a:spcBef>
                        <a:spcAft>
                          <a:spcPts val="0"/>
                        </a:spcAft>
                      </a:pPr>
                      <a:r>
                        <a:rPr lang="en-US" sz="1200" dirty="0">
                          <a:effectLst/>
                        </a:rPr>
                        <a:t>Objective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chor="ctr"/>
                </a:tc>
                <a:tc>
                  <a:txBody>
                    <a:bodyPr/>
                    <a:lstStyle/>
                    <a:p>
                      <a:pPr marL="0" marR="0">
                        <a:spcBef>
                          <a:spcPts val="0"/>
                        </a:spcBef>
                        <a:spcAft>
                          <a:spcPts val="0"/>
                        </a:spcAft>
                      </a:pPr>
                      <a:r>
                        <a:rPr lang="en-US" sz="1200" dirty="0">
                          <a:effectLst/>
                        </a:rPr>
                        <a:t>Instructor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chor="ctr"/>
                </a:tc>
                <a:tc>
                  <a:txBody>
                    <a:bodyPr/>
                    <a:lstStyle/>
                    <a:p>
                      <a:pPr marL="0" marR="0">
                        <a:spcBef>
                          <a:spcPts val="0"/>
                        </a:spcBef>
                        <a:spcAft>
                          <a:spcPts val="0"/>
                        </a:spcAft>
                      </a:pPr>
                      <a:r>
                        <a:rPr lang="en-US" sz="1200" dirty="0">
                          <a:effectLst/>
                        </a:rPr>
                        <a:t>Boat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chor="ctr"/>
                </a:tc>
                <a:tc>
                  <a:txBody>
                    <a:bodyPr/>
                    <a:lstStyle/>
                    <a:p>
                      <a:pPr marL="0" marR="0">
                        <a:spcBef>
                          <a:spcPts val="0"/>
                        </a:spcBef>
                        <a:spcAft>
                          <a:spcPts val="0"/>
                        </a:spcAft>
                      </a:pPr>
                      <a:r>
                        <a:rPr lang="en-US" sz="1200" dirty="0">
                          <a:effectLst/>
                        </a:rPr>
                        <a:t>Student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chor="ctr"/>
                </a:tc>
                <a:tc>
                  <a:txBody>
                    <a:bodyPr/>
                    <a:lstStyle/>
                    <a:p>
                      <a:pPr marL="0" marR="0">
                        <a:spcBef>
                          <a:spcPts val="0"/>
                        </a:spcBef>
                        <a:spcAft>
                          <a:spcPts val="0"/>
                        </a:spcAft>
                      </a:pPr>
                      <a:r>
                        <a:rPr lang="en-US" sz="1200" dirty="0">
                          <a:effectLst/>
                        </a:rPr>
                        <a:t>Price</a:t>
                      </a:r>
                    </a:p>
                    <a:p>
                      <a:pPr marL="0" marR="0">
                        <a:spcBef>
                          <a:spcPts val="0"/>
                        </a:spcBef>
                        <a:spcAft>
                          <a:spcPts val="0"/>
                        </a:spcAft>
                      </a:pPr>
                      <a:r>
                        <a:rPr lang="en-US" sz="900" dirty="0">
                          <a:effectLst/>
                        </a:rPr>
                        <a:t>(to Squadrons)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chor="ctr"/>
                </a:tc>
                <a:extLst>
                  <a:ext uri="{0D108BD9-81ED-4DB2-BD59-A6C34878D82A}">
                    <a16:rowId xmlns="" xmlns:a16="http://schemas.microsoft.com/office/drawing/2014/main" val="1957982273"/>
                  </a:ext>
                </a:extLst>
              </a:tr>
              <a:tr h="263168">
                <a:tc gridSpan="6">
                  <a:txBody>
                    <a:bodyPr/>
                    <a:lstStyle/>
                    <a:p>
                      <a:pPr marL="0" marR="0">
                        <a:spcBef>
                          <a:spcPts val="0"/>
                        </a:spcBef>
                        <a:spcAft>
                          <a:spcPts val="0"/>
                        </a:spcAft>
                      </a:pPr>
                      <a:r>
                        <a:rPr lang="en-US" sz="1200" b="1" dirty="0">
                          <a:effectLst/>
                        </a:rPr>
                        <a:t>Flexible Programs  </a:t>
                      </a:r>
                      <a:r>
                        <a:rPr lang="en-US" sz="1200" dirty="0">
                          <a:effectLst/>
                        </a:rPr>
                        <a:t>- </a:t>
                      </a:r>
                      <a:r>
                        <a:rPr lang="en-US" sz="1200" i="1" dirty="0">
                          <a:effectLst/>
                        </a:rPr>
                        <a:t>Modify these to fit your on-the-water training needs</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394006189"/>
                  </a:ext>
                </a:extLst>
              </a:tr>
              <a:tr h="433453">
                <a:tc>
                  <a:txBody>
                    <a:bodyPr/>
                    <a:lstStyle/>
                    <a:p>
                      <a:pPr marL="0" marR="0">
                        <a:spcBef>
                          <a:spcPts val="0"/>
                        </a:spcBef>
                        <a:spcAft>
                          <a:spcPts val="0"/>
                        </a:spcAft>
                      </a:pPr>
                      <a:r>
                        <a:rPr lang="en-US" sz="1200" b="1" dirty="0">
                          <a:effectLst/>
                        </a:rPr>
                        <a:t>Jump Start Program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One-on-one training for the new boat owner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Anyone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Student’s Boat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Everyone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Free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8069" marT="38730" marB="38730">
                    <a:noFill/>
                  </a:tcPr>
                </a:tc>
                <a:extLst>
                  <a:ext uri="{0D108BD9-81ED-4DB2-BD59-A6C34878D82A}">
                    <a16:rowId xmlns="" xmlns:a16="http://schemas.microsoft.com/office/drawing/2014/main" val="3821758118"/>
                  </a:ext>
                </a:extLst>
              </a:tr>
              <a:tr h="433453">
                <a:tc>
                  <a:txBody>
                    <a:bodyPr/>
                    <a:lstStyle/>
                    <a:p>
                      <a:pPr marL="0" marR="0">
                        <a:spcBef>
                          <a:spcPts val="0"/>
                        </a:spcBef>
                        <a:spcAft>
                          <a:spcPts val="0"/>
                        </a:spcAft>
                      </a:pPr>
                      <a:r>
                        <a:rPr lang="en-US" sz="1200" b="1" dirty="0">
                          <a:effectLst/>
                        </a:rPr>
                        <a:t>On-the-Water Guides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Extend classroom training to on-the-water exercises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Anyone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Any boat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Everyone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Free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8069" marT="38730" marB="38730">
                    <a:noFill/>
                  </a:tcPr>
                </a:tc>
                <a:extLst>
                  <a:ext uri="{0D108BD9-81ED-4DB2-BD59-A6C34878D82A}">
                    <a16:rowId xmlns="" xmlns:a16="http://schemas.microsoft.com/office/drawing/2014/main" val="3895512452"/>
                  </a:ext>
                </a:extLst>
              </a:tr>
              <a:tr h="263168">
                <a:tc gridSpan="6">
                  <a:txBody>
                    <a:bodyPr/>
                    <a:lstStyle/>
                    <a:p>
                      <a:pPr marL="0" marR="0">
                        <a:spcBef>
                          <a:spcPts val="0"/>
                        </a:spcBef>
                        <a:spcAft>
                          <a:spcPts val="0"/>
                        </a:spcAft>
                      </a:pPr>
                      <a:r>
                        <a:rPr lang="en-US" sz="1200" b="1" dirty="0">
                          <a:effectLst/>
                        </a:rPr>
                        <a:t>Credentialed Programs  </a:t>
                      </a:r>
                      <a:r>
                        <a:rPr lang="en-US" sz="1200" dirty="0">
                          <a:effectLst/>
                        </a:rPr>
                        <a:t>- </a:t>
                      </a:r>
                      <a:r>
                        <a:rPr lang="en-US" sz="1200" i="1" dirty="0">
                          <a:effectLst/>
                        </a:rPr>
                        <a:t>Teaching and certifying on-the-water standards</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8069" marT="38730" marB="38730">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754776384"/>
                  </a:ext>
                </a:extLst>
              </a:tr>
              <a:tr h="263168">
                <a:tc gridSpan="6">
                  <a:txBody>
                    <a:bodyPr/>
                    <a:lstStyle/>
                    <a:p>
                      <a:pPr marL="0" marR="0">
                        <a:spcBef>
                          <a:spcPts val="0"/>
                        </a:spcBef>
                        <a:spcAft>
                          <a:spcPts val="0"/>
                        </a:spcAft>
                      </a:pPr>
                      <a:r>
                        <a:rPr lang="en-US" sz="1200" b="1" dirty="0">
                          <a:effectLst/>
                        </a:rPr>
                        <a:t>Hands-On Training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054214946"/>
                  </a:ext>
                </a:extLst>
              </a:tr>
              <a:tr h="433453">
                <a:tc>
                  <a:txBody>
                    <a:bodyPr/>
                    <a:lstStyle/>
                    <a:p>
                      <a:pPr marL="457200" marR="0">
                        <a:spcBef>
                          <a:spcPts val="0"/>
                        </a:spcBef>
                        <a:spcAft>
                          <a:spcPts val="0"/>
                        </a:spcAft>
                      </a:pPr>
                      <a:r>
                        <a:rPr lang="en-US" sz="1200" dirty="0">
                          <a:effectLst/>
                        </a:rPr>
                        <a:t>Basic Powerboat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Teaches basic powerboat handling, no experience required (formerly POTW)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BOC Certifier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Power boat 16’-26’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Everyone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$40 </a:t>
                      </a:r>
                      <a:r>
                        <a:rPr lang="en-US" sz="1100" dirty="0">
                          <a:effectLst/>
                        </a:rPr>
                        <a:t>(free to 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8069" marT="38730" marB="38730">
                    <a:noFill/>
                  </a:tcPr>
                </a:tc>
                <a:extLst>
                  <a:ext uri="{0D108BD9-81ED-4DB2-BD59-A6C34878D82A}">
                    <a16:rowId xmlns="" xmlns:a16="http://schemas.microsoft.com/office/drawing/2014/main" val="1418644157"/>
                  </a:ext>
                </a:extLst>
              </a:tr>
              <a:tr h="433453">
                <a:tc>
                  <a:txBody>
                    <a:bodyPr/>
                    <a:lstStyle/>
                    <a:p>
                      <a:pPr marL="457200" marR="0">
                        <a:spcBef>
                          <a:spcPts val="0"/>
                        </a:spcBef>
                        <a:spcAft>
                          <a:spcPts val="0"/>
                        </a:spcAft>
                      </a:pPr>
                      <a:r>
                        <a:rPr lang="en-US" sz="1200" dirty="0">
                          <a:effectLst/>
                        </a:rPr>
                        <a:t>Large Powerboat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Teacher large powerboat handling (formerly Large Boat POTW)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BOC Certifier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Power boat &gt; 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Everyone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$40 </a:t>
                      </a:r>
                      <a:r>
                        <a:rPr lang="en-US" sz="1100" dirty="0">
                          <a:effectLst/>
                        </a:rPr>
                        <a:t>(free to 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8069" marT="38730" marB="38730">
                    <a:noFill/>
                  </a:tcPr>
                </a:tc>
                <a:extLst>
                  <a:ext uri="{0D108BD9-81ED-4DB2-BD59-A6C34878D82A}">
                    <a16:rowId xmlns="" xmlns:a16="http://schemas.microsoft.com/office/drawing/2014/main" val="4114866601"/>
                  </a:ext>
                </a:extLst>
              </a:tr>
              <a:tr h="263168">
                <a:tc gridSpan="6">
                  <a:txBody>
                    <a:bodyPr/>
                    <a:lstStyle/>
                    <a:p>
                      <a:pPr marL="0" marR="0">
                        <a:spcBef>
                          <a:spcPts val="0"/>
                        </a:spcBef>
                        <a:spcAft>
                          <a:spcPts val="0"/>
                        </a:spcAft>
                      </a:pPr>
                      <a:r>
                        <a:rPr lang="en-US" sz="1200" b="1" dirty="0">
                          <a:effectLst/>
                        </a:rPr>
                        <a:t>Boat Operator Certification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562976786"/>
                  </a:ext>
                </a:extLst>
              </a:tr>
              <a:tr h="433453">
                <a:tc>
                  <a:txBody>
                    <a:bodyPr/>
                    <a:lstStyle/>
                    <a:p>
                      <a:pPr marL="457200" marR="0">
                        <a:spcBef>
                          <a:spcPts val="0"/>
                        </a:spcBef>
                        <a:spcAft>
                          <a:spcPts val="0"/>
                        </a:spcAft>
                      </a:pPr>
                      <a:r>
                        <a:rPr lang="en-US" sz="1200" dirty="0">
                          <a:effectLst/>
                        </a:rPr>
                        <a:t>Inland Navigator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Certify skills for basic boat handling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BOC Certifier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Power boat 16’-26’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$44 </a:t>
                      </a:r>
                      <a:r>
                        <a:rPr lang="en-US" sz="1100" dirty="0">
                          <a:effectLst/>
                        </a:rPr>
                        <a:t>(+ classes &amp; seminars)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8069" marT="38730" marB="38730">
                    <a:noFill/>
                  </a:tcPr>
                </a:tc>
                <a:extLst>
                  <a:ext uri="{0D108BD9-81ED-4DB2-BD59-A6C34878D82A}">
                    <a16:rowId xmlns="" xmlns:a16="http://schemas.microsoft.com/office/drawing/2014/main" val="1495921269"/>
                  </a:ext>
                </a:extLst>
              </a:tr>
              <a:tr h="433453">
                <a:tc>
                  <a:txBody>
                    <a:bodyPr/>
                    <a:lstStyle/>
                    <a:p>
                      <a:pPr marL="457200" marR="0">
                        <a:spcBef>
                          <a:spcPts val="0"/>
                        </a:spcBef>
                        <a:spcAft>
                          <a:spcPts val="0"/>
                        </a:spcAft>
                      </a:pPr>
                      <a:r>
                        <a:rPr lang="en-US" sz="1200" dirty="0">
                          <a:effectLst/>
                        </a:rPr>
                        <a:t>Coastal Navigator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Certify skills for basic coastal navigation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BOC Certifier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Any boat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$44 </a:t>
                      </a:r>
                      <a:r>
                        <a:rPr lang="en-US" sz="1100" dirty="0">
                          <a:effectLst/>
                        </a:rPr>
                        <a:t>(+ classes &amp; seminars)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8069" marT="38730" marB="38730">
                    <a:noFill/>
                  </a:tcPr>
                </a:tc>
                <a:extLst>
                  <a:ext uri="{0D108BD9-81ED-4DB2-BD59-A6C34878D82A}">
                    <a16:rowId xmlns="" xmlns:a16="http://schemas.microsoft.com/office/drawing/2014/main" val="2507058656"/>
                  </a:ext>
                </a:extLst>
              </a:tr>
              <a:tr h="433453">
                <a:tc>
                  <a:txBody>
                    <a:bodyPr/>
                    <a:lstStyle/>
                    <a:p>
                      <a:pPr marL="457200" marR="0">
                        <a:spcBef>
                          <a:spcPts val="0"/>
                        </a:spcBef>
                        <a:spcAft>
                          <a:spcPts val="0"/>
                        </a:spcAft>
                      </a:pPr>
                      <a:r>
                        <a:rPr lang="en-US" sz="1200" dirty="0">
                          <a:effectLst/>
                        </a:rPr>
                        <a:t>Advanced Coastal Navigator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Certify skills for advanced coastal navigation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BOC Certifier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Any boat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$44 </a:t>
                      </a:r>
                      <a:r>
                        <a:rPr lang="en-US" sz="1100" dirty="0">
                          <a:effectLst/>
                        </a:rPr>
                        <a:t>(+ classes &amp; seminars)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8069" marT="38730" marB="38730">
                    <a:noFill/>
                  </a:tcPr>
                </a:tc>
                <a:extLst>
                  <a:ext uri="{0D108BD9-81ED-4DB2-BD59-A6C34878D82A}">
                    <a16:rowId xmlns="" xmlns:a16="http://schemas.microsoft.com/office/drawing/2014/main" val="543997313"/>
                  </a:ext>
                </a:extLst>
              </a:tr>
              <a:tr h="433453">
                <a:tc>
                  <a:txBody>
                    <a:bodyPr/>
                    <a:lstStyle/>
                    <a:p>
                      <a:pPr marL="457200" marR="0">
                        <a:spcBef>
                          <a:spcPts val="0"/>
                        </a:spcBef>
                        <a:spcAft>
                          <a:spcPts val="0"/>
                        </a:spcAft>
                      </a:pPr>
                      <a:r>
                        <a:rPr lang="en-US" sz="1200" dirty="0">
                          <a:effectLst/>
                        </a:rPr>
                        <a:t>Offshore Navigator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Certify skills for offshore navigation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BOC Certifier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Any boat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77461" marT="38730" marB="38730">
                    <a:noFill/>
                  </a:tcPr>
                </a:tc>
                <a:tc>
                  <a:txBody>
                    <a:bodyPr/>
                    <a:lstStyle/>
                    <a:p>
                      <a:pPr marL="0" marR="0">
                        <a:spcBef>
                          <a:spcPts val="0"/>
                        </a:spcBef>
                        <a:spcAft>
                          <a:spcPts val="0"/>
                        </a:spcAft>
                      </a:pPr>
                      <a:r>
                        <a:rPr lang="en-US" sz="1200" dirty="0">
                          <a:effectLst/>
                        </a:rPr>
                        <a:t>$44 </a:t>
                      </a:r>
                      <a:r>
                        <a:rPr lang="en-US" sz="1100" dirty="0">
                          <a:effectLst/>
                        </a:rPr>
                        <a:t>(+ classes &amp; seminars)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7461" marR="8069" marT="38730" marB="38730">
                    <a:noFill/>
                  </a:tcPr>
                </a:tc>
                <a:extLst>
                  <a:ext uri="{0D108BD9-81ED-4DB2-BD59-A6C34878D82A}">
                    <a16:rowId xmlns="" xmlns:a16="http://schemas.microsoft.com/office/drawing/2014/main" val="106269010"/>
                  </a:ext>
                </a:extLst>
              </a:tr>
            </a:tbl>
          </a:graphicData>
        </a:graphic>
      </p:graphicFrame>
    </p:spTree>
    <p:extLst>
      <p:ext uri="{BB962C8B-B14F-4D97-AF65-F5344CB8AC3E}">
        <p14:creationId xmlns="" xmlns:p14="http://schemas.microsoft.com/office/powerpoint/2010/main" val="3470454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On-The-Water Guides</a:t>
            </a:r>
          </a:p>
        </p:txBody>
      </p:sp>
      <p:pic>
        <p:nvPicPr>
          <p:cNvPr id="4" name="Picture 3" descr="A screenshot of a cell phone&#10;&#10;Description automatically generated">
            <a:extLst>
              <a:ext uri="{FF2B5EF4-FFF2-40B4-BE49-F238E27FC236}">
                <a16:creationId xmlns="" xmlns:a16="http://schemas.microsoft.com/office/drawing/2014/main" id="{28C79FA3-43D4-45E5-A03F-79DA6F51F46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97223"/>
            <a:ext cx="9144000" cy="6463553"/>
          </a:xfrm>
          <a:prstGeom prst="rect">
            <a:avLst/>
          </a:prstGeom>
        </p:spPr>
      </p:pic>
    </p:spTree>
    <p:extLst>
      <p:ext uri="{BB962C8B-B14F-4D97-AF65-F5344CB8AC3E}">
        <p14:creationId xmlns="" xmlns:p14="http://schemas.microsoft.com/office/powerpoint/2010/main" val="3847367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On-The-Water Guides</a:t>
            </a:r>
          </a:p>
        </p:txBody>
      </p:sp>
      <p:pic>
        <p:nvPicPr>
          <p:cNvPr id="5" name="Picture 4" descr="A screenshot of a cell phone&#10;&#10;Description automatically generated">
            <a:extLst>
              <a:ext uri="{FF2B5EF4-FFF2-40B4-BE49-F238E27FC236}">
                <a16:creationId xmlns="" xmlns:a16="http://schemas.microsoft.com/office/drawing/2014/main" id="{DD5896A1-6B4E-4767-9520-C8FC6D2D017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19546"/>
            <a:ext cx="9144000" cy="6418907"/>
          </a:xfrm>
          <a:prstGeom prst="rect">
            <a:avLst/>
          </a:prstGeom>
        </p:spPr>
      </p:pic>
    </p:spTree>
    <p:extLst>
      <p:ext uri="{BB962C8B-B14F-4D97-AF65-F5344CB8AC3E}">
        <p14:creationId xmlns="" xmlns:p14="http://schemas.microsoft.com/office/powerpoint/2010/main" val="3113421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48032" y="2605549"/>
            <a:ext cx="7772400" cy="838200"/>
          </a:xfrm>
        </p:spPr>
        <p:txBody>
          <a:bodyPr/>
          <a:lstStyle/>
          <a:p>
            <a:pPr eaLnBrk="1" hangingPunct="1"/>
            <a:r>
              <a:rPr lang="en-US" sz="7200" dirty="0" smtClean="0">
                <a:latin typeface="Arial" pitchFamily="34" charset="0"/>
                <a:ea typeface="ＭＳ Ｐゴシック" charset="-128"/>
              </a:rPr>
              <a:t>Questions?</a:t>
            </a:r>
            <a:endParaRPr lang="en-US" sz="7200" dirty="0">
              <a:latin typeface="Arial" pitchFamily="34" charset="0"/>
              <a:ea typeface="ＭＳ Ｐゴシック" charset="-128"/>
            </a:endParaRPr>
          </a:p>
        </p:txBody>
      </p:sp>
      <p:sp>
        <p:nvSpPr>
          <p:cNvPr id="54274" name="Slide Number Placeholder 4"/>
          <p:cNvSpPr>
            <a:spLocks noGrp="1"/>
          </p:cNvSpPr>
          <p:nvPr>
            <p:ph type="sldNum" sz="quarter" idx="4294967295"/>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fld id="{59DE6EB8-52AB-45EA-A660-3E1EBFA72987}" type="slidenum">
              <a:rPr lang="en-US" smtClean="0"/>
              <a:pPr eaLnBrk="0" hangingPunct="0"/>
              <a:t>22</a:t>
            </a:fld>
            <a:endParaRPr lang="en-US">
              <a:solidFill>
                <a:schemeClr val="tx1"/>
              </a:solidFill>
              <a:latin typeface="Book Antiqua" pitchFamily="18" charset="0"/>
            </a:endParaRPr>
          </a:p>
        </p:txBody>
      </p:sp>
      <p:sp>
        <p:nvSpPr>
          <p:cNvPr id="4100" name="Rectangle 4"/>
          <p:cNvSpPr>
            <a:spLocks noChangeArrowheads="1"/>
          </p:cNvSpPr>
          <p:nvPr/>
        </p:nvSpPr>
        <p:spPr bwMode="auto">
          <a:xfrm>
            <a:off x="8693150" y="6248400"/>
            <a:ext cx="450850" cy="366713"/>
          </a:xfrm>
          <a:prstGeom prst="rect">
            <a:avLst/>
          </a:prstGeom>
          <a:noFill/>
          <a:ln w="9525">
            <a:noFill/>
            <a:miter lim="800000"/>
            <a:headEnd/>
            <a:tailEnd/>
          </a:ln>
        </p:spPr>
        <p:txBody>
          <a:bodyPr wrap="none">
            <a:spAutoFit/>
          </a:bodyPr>
          <a:lstStyle/>
          <a:p>
            <a:pPr>
              <a:spcBef>
                <a:spcPct val="50000"/>
              </a:spcBef>
            </a:pPr>
            <a:r>
              <a:rPr lang="en-US">
                <a:solidFill>
                  <a:schemeClr val="tx2"/>
                </a:solidFill>
              </a:rPr>
              <a:t>&gt;&gt;</a:t>
            </a:r>
          </a:p>
        </p:txBody>
      </p:sp>
    </p:spTree>
    <p:extLst>
      <p:ext uri="{BB962C8B-B14F-4D97-AF65-F5344CB8AC3E}">
        <p14:creationId xmlns="" xmlns:p14="http://schemas.microsoft.com/office/powerpoint/2010/main" val="682848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left)">
                                      <p:cBhvr>
                                        <p:cTn id="7" dur="5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957649" y="670390"/>
            <a:ext cx="7772400" cy="1758778"/>
          </a:xfrm>
        </p:spPr>
        <p:txBody>
          <a:bodyPr>
            <a:noAutofit/>
          </a:bodyPr>
          <a:lstStyle/>
          <a:p>
            <a:pPr algn="r"/>
            <a:r>
              <a:rPr lang="en-US" b="1" dirty="0">
                <a:latin typeface="+mj-lt"/>
              </a:rPr>
              <a:t>Jump Start Program for</a:t>
            </a:r>
            <a:br>
              <a:rPr lang="en-US" b="1" dirty="0">
                <a:latin typeface="+mj-lt"/>
              </a:rPr>
            </a:br>
            <a:r>
              <a:rPr lang="en-US" b="1" dirty="0">
                <a:latin typeface="+mj-lt"/>
              </a:rPr>
              <a:t>New Boaters</a:t>
            </a: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3473" y="349114"/>
            <a:ext cx="2192964" cy="2282875"/>
          </a:xfrm>
          <a:prstGeom prst="rect">
            <a:avLst/>
          </a:prstGeom>
        </p:spPr>
      </p:pic>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t="21437" b="6953"/>
          <a:stretch/>
        </p:blipFill>
        <p:spPr>
          <a:xfrm>
            <a:off x="1976051" y="3148187"/>
            <a:ext cx="4393223" cy="2247140"/>
          </a:xfrm>
          <a:prstGeom prst="rect">
            <a:avLst/>
          </a:prstGeom>
        </p:spPr>
      </p:pic>
    </p:spTree>
    <p:extLst>
      <p:ext uri="{BB962C8B-B14F-4D97-AF65-F5344CB8AC3E}">
        <p14:creationId xmlns="" xmlns:p14="http://schemas.microsoft.com/office/powerpoint/2010/main" val="42405417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
            <a:ext cx="8229600" cy="1143000"/>
          </a:xfrm>
        </p:spPr>
        <p:txBody>
          <a:bodyPr>
            <a:normAutofit/>
          </a:bodyPr>
          <a:lstStyle/>
          <a:p>
            <a:r>
              <a:rPr lang="en-US" b="1" dirty="0"/>
              <a:t>Jump Start Program</a:t>
            </a:r>
          </a:p>
        </p:txBody>
      </p:sp>
      <p:sp>
        <p:nvSpPr>
          <p:cNvPr id="3" name="Content Placeholder 2"/>
          <p:cNvSpPr>
            <a:spLocks noGrp="1"/>
          </p:cNvSpPr>
          <p:nvPr>
            <p:ph idx="1"/>
          </p:nvPr>
        </p:nvSpPr>
        <p:spPr>
          <a:xfrm>
            <a:off x="457200" y="1295400"/>
            <a:ext cx="8229600" cy="4389120"/>
          </a:xfrm>
        </p:spPr>
        <p:txBody>
          <a:bodyPr/>
          <a:lstStyle/>
          <a:p>
            <a:pPr>
              <a:buClr>
                <a:schemeClr val="accent1"/>
              </a:buClr>
            </a:pPr>
            <a:r>
              <a:rPr lang="en-US" sz="2400" dirty="0">
                <a:latin typeface="Times New Roman" panose="02020603050405020304" pitchFamily="18" charset="0"/>
                <a:cs typeface="Times New Roman" panose="02020603050405020304" pitchFamily="18" charset="0"/>
              </a:rPr>
              <a:t>One-on-one training for any new boat owner</a:t>
            </a:r>
          </a:p>
          <a:p>
            <a:pPr>
              <a:buClr>
                <a:schemeClr val="accent1"/>
              </a:buClr>
            </a:pPr>
            <a:r>
              <a:rPr lang="en-US" sz="2400" dirty="0">
                <a:latin typeface="Times New Roman" panose="02020603050405020304" pitchFamily="18" charset="0"/>
                <a:cs typeface="Times New Roman" panose="02020603050405020304" pitchFamily="18" charset="0"/>
              </a:rPr>
              <a:t>Download manual online from the USPS website</a:t>
            </a:r>
          </a:p>
          <a:p>
            <a:pPr>
              <a:buClr>
                <a:schemeClr val="accent1"/>
              </a:buClr>
            </a:pPr>
            <a:r>
              <a:rPr lang="en-US" sz="2400" dirty="0">
                <a:latin typeface="Times New Roman" panose="02020603050405020304" pitchFamily="18" charset="0"/>
                <a:cs typeface="Times New Roman" panose="02020603050405020304" pitchFamily="18" charset="0"/>
              </a:rPr>
              <a:t>Develop a custom program for the student</a:t>
            </a:r>
          </a:p>
          <a:p>
            <a:pPr>
              <a:buClr>
                <a:schemeClr val="accent1"/>
              </a:buClr>
            </a:pPr>
            <a:r>
              <a:rPr lang="en-US" sz="2400" dirty="0">
                <a:latin typeface="Times New Roman" panose="02020603050405020304" pitchFamily="18" charset="0"/>
                <a:cs typeface="Times New Roman" panose="02020603050405020304" pitchFamily="18" charset="0"/>
              </a:rPr>
              <a:t>You will need:</a:t>
            </a:r>
          </a:p>
          <a:p>
            <a:endParaRPr lang="en-US" dirty="0"/>
          </a:p>
          <a:p>
            <a:endParaRPr lang="en-US" dirty="0"/>
          </a:p>
          <a:p>
            <a:endParaRPr lang="en-US" dirty="0"/>
          </a:p>
        </p:txBody>
      </p:sp>
      <p:pic>
        <p:nvPicPr>
          <p:cNvPr id="4" name="Picture 2" descr="C:\Users\Scott\AppData\Local\Microsoft\Windows\Temporary Internet Files\Content.IE5\VBLGY0D9\MC900320948[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1846" y="3353750"/>
            <a:ext cx="2082754" cy="80902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C:\Users\Scott\AppData\Local\Microsoft\Windows\Temporary Internet Files\Content.IE5\LFTNZVAX\MM900046651[1].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81325" y="3085388"/>
            <a:ext cx="1600200" cy="101173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7" descr="C:\Users\Scott\AppData\Local\Microsoft\Windows\Temporary Internet Files\Content.IE5\VBLGY0D9\MC900354877[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57800" y="2842475"/>
            <a:ext cx="1219200" cy="132030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9" descr="C:\Users\Scott\AppData\Local\Microsoft\Windows\Temporary Internet Files\Content.IE5\5IBR9HFY\MC900439612[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10400" y="3329564"/>
            <a:ext cx="1735931" cy="123444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Plus 7"/>
          <p:cNvSpPr/>
          <p:nvPr/>
        </p:nvSpPr>
        <p:spPr>
          <a:xfrm>
            <a:off x="2514600" y="3728120"/>
            <a:ext cx="304800" cy="256764"/>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Plus 8"/>
          <p:cNvSpPr/>
          <p:nvPr/>
        </p:nvSpPr>
        <p:spPr>
          <a:xfrm>
            <a:off x="4724400" y="3728120"/>
            <a:ext cx="304800" cy="256764"/>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Plus 9"/>
          <p:cNvSpPr/>
          <p:nvPr/>
        </p:nvSpPr>
        <p:spPr>
          <a:xfrm>
            <a:off x="6705600" y="3728120"/>
            <a:ext cx="304800" cy="256764"/>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p:cNvSpPr txBox="1"/>
          <p:nvPr/>
        </p:nvSpPr>
        <p:spPr>
          <a:xfrm>
            <a:off x="304800" y="4240838"/>
            <a:ext cx="2046816"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The Student’s Boat</a:t>
            </a:r>
          </a:p>
        </p:txBody>
      </p:sp>
      <p:sp>
        <p:nvSpPr>
          <p:cNvPr id="12" name="TextBox 11"/>
          <p:cNvSpPr txBox="1"/>
          <p:nvPr/>
        </p:nvSpPr>
        <p:spPr>
          <a:xfrm>
            <a:off x="2667000" y="4240838"/>
            <a:ext cx="2046816"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Water</a:t>
            </a:r>
          </a:p>
        </p:txBody>
      </p:sp>
      <p:sp>
        <p:nvSpPr>
          <p:cNvPr id="13" name="TextBox 12"/>
          <p:cNvSpPr txBox="1"/>
          <p:nvPr/>
        </p:nvSpPr>
        <p:spPr>
          <a:xfrm>
            <a:off x="4858809" y="4240838"/>
            <a:ext cx="2046816"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Qualified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Instructor</a:t>
            </a:r>
          </a:p>
        </p:txBody>
      </p:sp>
      <p:sp>
        <p:nvSpPr>
          <p:cNvPr id="14" name="TextBox 13"/>
          <p:cNvSpPr txBox="1"/>
          <p:nvPr/>
        </p:nvSpPr>
        <p:spPr>
          <a:xfrm>
            <a:off x="6854957" y="4240838"/>
            <a:ext cx="2046816"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Students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(One at a time)</a:t>
            </a:r>
          </a:p>
        </p:txBody>
      </p:sp>
    </p:spTree>
    <p:extLst>
      <p:ext uri="{BB962C8B-B14F-4D97-AF65-F5344CB8AC3E}">
        <p14:creationId xmlns="" xmlns:p14="http://schemas.microsoft.com/office/powerpoint/2010/main" val="1177120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45439"/>
            <a:ext cx="5368925" cy="788035"/>
          </a:xfrm>
          <a:prstGeom prst="rect">
            <a:avLst/>
          </a:prstGeom>
        </p:spPr>
        <p:txBody>
          <a:bodyPr vert="horz" wrap="square" lIns="0" tIns="12700" rIns="0" bIns="0" rtlCol="0">
            <a:spAutoFit/>
          </a:bodyPr>
          <a:lstStyle/>
          <a:p>
            <a:pPr marL="12700">
              <a:lnSpc>
                <a:spcPct val="100000"/>
              </a:lnSpc>
              <a:spcBef>
                <a:spcPts val="100"/>
              </a:spcBef>
            </a:pPr>
            <a:r>
              <a:rPr dirty="0"/>
              <a:t>Jump </a:t>
            </a:r>
            <a:r>
              <a:rPr spc="-15" dirty="0"/>
              <a:t>Start</a:t>
            </a:r>
            <a:r>
              <a:rPr spc="-75" dirty="0"/>
              <a:t> </a:t>
            </a:r>
            <a:r>
              <a:rPr spc="-10" dirty="0"/>
              <a:t>Overview</a:t>
            </a:r>
          </a:p>
        </p:txBody>
      </p:sp>
      <p:sp>
        <p:nvSpPr>
          <p:cNvPr id="3" name="object 3"/>
          <p:cNvSpPr txBox="1"/>
          <p:nvPr/>
        </p:nvSpPr>
        <p:spPr>
          <a:xfrm>
            <a:off x="535940" y="1228445"/>
            <a:ext cx="4483735" cy="3670935"/>
          </a:xfrm>
          <a:prstGeom prst="rect">
            <a:avLst/>
          </a:prstGeom>
        </p:spPr>
        <p:txBody>
          <a:bodyPr vert="horz" wrap="square" lIns="0" tIns="91440" rIns="0" bIns="0" rtlCol="0">
            <a:spAutoFit/>
          </a:bodyPr>
          <a:lstStyle/>
          <a:p>
            <a:pPr marL="287020" indent="-274320">
              <a:lnSpc>
                <a:spcPct val="100000"/>
              </a:lnSpc>
              <a:spcBef>
                <a:spcPts val="720"/>
              </a:spcBef>
              <a:buClr>
                <a:srgbClr val="04617B"/>
              </a:buClr>
              <a:buSzPct val="94230"/>
              <a:buFont typeface="Wingdings 2"/>
              <a:buChar char=""/>
              <a:tabLst>
                <a:tab pos="287020" algn="l"/>
              </a:tabLst>
            </a:pPr>
            <a:r>
              <a:rPr sz="2600" dirty="0">
                <a:latin typeface="Calibri"/>
                <a:cs typeface="Calibri"/>
              </a:rPr>
              <a:t>Designed </a:t>
            </a:r>
            <a:r>
              <a:rPr sz="2600" spc="-25" dirty="0">
                <a:latin typeface="Calibri"/>
                <a:cs typeface="Calibri"/>
              </a:rPr>
              <a:t>for </a:t>
            </a:r>
            <a:r>
              <a:rPr sz="2600" spc="-5" dirty="0">
                <a:latin typeface="Calibri"/>
                <a:cs typeface="Calibri"/>
              </a:rPr>
              <a:t>New </a:t>
            </a:r>
            <a:r>
              <a:rPr sz="2600" spc="-10" dirty="0">
                <a:latin typeface="Calibri"/>
                <a:cs typeface="Calibri"/>
              </a:rPr>
              <a:t>Boat</a:t>
            </a:r>
            <a:r>
              <a:rPr sz="2600" spc="-80" dirty="0">
                <a:latin typeface="Calibri"/>
                <a:cs typeface="Calibri"/>
              </a:rPr>
              <a:t> </a:t>
            </a:r>
            <a:r>
              <a:rPr sz="2600" spc="-10" dirty="0">
                <a:latin typeface="Calibri"/>
                <a:cs typeface="Calibri"/>
              </a:rPr>
              <a:t>Owners</a:t>
            </a:r>
            <a:endParaRPr sz="2600">
              <a:latin typeface="Calibri"/>
              <a:cs typeface="Calibri"/>
            </a:endParaRPr>
          </a:p>
          <a:p>
            <a:pPr marL="287020" indent="-274320">
              <a:lnSpc>
                <a:spcPct val="100000"/>
              </a:lnSpc>
              <a:spcBef>
                <a:spcPts val="625"/>
              </a:spcBef>
              <a:buClr>
                <a:srgbClr val="04617B"/>
              </a:buClr>
              <a:buSzPct val="94230"/>
              <a:buFont typeface="Wingdings 2"/>
              <a:buChar char=""/>
              <a:tabLst>
                <a:tab pos="287020" algn="l"/>
              </a:tabLst>
            </a:pPr>
            <a:r>
              <a:rPr sz="2600" spc="-5" dirty="0">
                <a:latin typeface="Calibri"/>
                <a:cs typeface="Calibri"/>
              </a:rPr>
              <a:t>One-on-One </a:t>
            </a:r>
            <a:r>
              <a:rPr sz="2600" spc="-25" dirty="0">
                <a:latin typeface="Calibri"/>
                <a:cs typeface="Calibri"/>
              </a:rPr>
              <a:t>Training</a:t>
            </a:r>
            <a:r>
              <a:rPr sz="2600" spc="-70" dirty="0">
                <a:latin typeface="Calibri"/>
                <a:cs typeface="Calibri"/>
              </a:rPr>
              <a:t> </a:t>
            </a:r>
            <a:r>
              <a:rPr sz="2600" dirty="0">
                <a:latin typeface="Calibri"/>
                <a:cs typeface="Calibri"/>
              </a:rPr>
              <a:t>Session</a:t>
            </a:r>
            <a:endParaRPr sz="2600">
              <a:latin typeface="Calibri"/>
              <a:cs typeface="Calibri"/>
            </a:endParaRPr>
          </a:p>
          <a:p>
            <a:pPr marL="287020" indent="-274320">
              <a:lnSpc>
                <a:spcPct val="100000"/>
              </a:lnSpc>
              <a:spcBef>
                <a:spcPts val="625"/>
              </a:spcBef>
              <a:buClr>
                <a:srgbClr val="04617B"/>
              </a:buClr>
              <a:buSzPct val="94230"/>
              <a:buFont typeface="Wingdings 2"/>
              <a:buChar char=""/>
              <a:tabLst>
                <a:tab pos="287020" algn="l"/>
              </a:tabLst>
            </a:pPr>
            <a:r>
              <a:rPr sz="2600" spc="-5" dirty="0">
                <a:latin typeface="Calibri"/>
                <a:cs typeface="Calibri"/>
              </a:rPr>
              <a:t>Up </a:t>
            </a:r>
            <a:r>
              <a:rPr sz="2600" spc="-15" dirty="0">
                <a:latin typeface="Calibri"/>
                <a:cs typeface="Calibri"/>
              </a:rPr>
              <a:t>to </a:t>
            </a:r>
            <a:r>
              <a:rPr sz="2600" dirty="0">
                <a:latin typeface="Calibri"/>
                <a:cs typeface="Calibri"/>
              </a:rPr>
              <a:t>2 </a:t>
            </a:r>
            <a:r>
              <a:rPr sz="2600" spc="-15" dirty="0">
                <a:latin typeface="Calibri"/>
                <a:cs typeface="Calibri"/>
              </a:rPr>
              <a:t>Hours </a:t>
            </a:r>
            <a:r>
              <a:rPr sz="2600" dirty="0">
                <a:latin typeface="Calibri"/>
                <a:cs typeface="Calibri"/>
              </a:rPr>
              <a:t>In</a:t>
            </a:r>
            <a:r>
              <a:rPr sz="2600" spc="-10" dirty="0">
                <a:latin typeface="Calibri"/>
                <a:cs typeface="Calibri"/>
              </a:rPr>
              <a:t> Length</a:t>
            </a:r>
            <a:endParaRPr sz="2600">
              <a:latin typeface="Calibri"/>
              <a:cs typeface="Calibri"/>
            </a:endParaRPr>
          </a:p>
          <a:p>
            <a:pPr marL="287020" marR="5080" indent="-274320">
              <a:lnSpc>
                <a:spcPct val="100000"/>
              </a:lnSpc>
              <a:spcBef>
                <a:spcPts val="625"/>
              </a:spcBef>
              <a:buClr>
                <a:srgbClr val="04617B"/>
              </a:buClr>
              <a:buSzPct val="94230"/>
              <a:buFont typeface="Wingdings 2"/>
              <a:buChar char=""/>
              <a:tabLst>
                <a:tab pos="287020" algn="l"/>
              </a:tabLst>
            </a:pPr>
            <a:r>
              <a:rPr sz="2600" spc="-15" dirty="0">
                <a:latin typeface="Calibri"/>
                <a:cs typeface="Calibri"/>
              </a:rPr>
              <a:t>Customized to </a:t>
            </a:r>
            <a:r>
              <a:rPr sz="2600" dirty="0">
                <a:latin typeface="Calibri"/>
                <a:cs typeface="Calibri"/>
              </a:rPr>
              <a:t>the </a:t>
            </a:r>
            <a:r>
              <a:rPr sz="2600" spc="-5" dirty="0">
                <a:latin typeface="Calibri"/>
                <a:cs typeface="Calibri"/>
              </a:rPr>
              <a:t>needs of the  individual</a:t>
            </a:r>
            <a:r>
              <a:rPr sz="2600" spc="-30" dirty="0">
                <a:latin typeface="Calibri"/>
                <a:cs typeface="Calibri"/>
              </a:rPr>
              <a:t> </a:t>
            </a:r>
            <a:r>
              <a:rPr sz="2600" spc="-10" dirty="0">
                <a:latin typeface="Calibri"/>
                <a:cs typeface="Calibri"/>
              </a:rPr>
              <a:t>boater</a:t>
            </a:r>
            <a:endParaRPr sz="2600">
              <a:latin typeface="Calibri"/>
              <a:cs typeface="Calibri"/>
            </a:endParaRPr>
          </a:p>
          <a:p>
            <a:pPr marL="287020" marR="181610" indent="-274320">
              <a:lnSpc>
                <a:spcPct val="100000"/>
              </a:lnSpc>
              <a:spcBef>
                <a:spcPts val="625"/>
              </a:spcBef>
              <a:buClr>
                <a:srgbClr val="04617B"/>
              </a:buClr>
              <a:buSzPct val="94230"/>
              <a:buFont typeface="Wingdings 2"/>
              <a:buChar char=""/>
              <a:tabLst>
                <a:tab pos="287020" algn="l"/>
              </a:tabLst>
            </a:pPr>
            <a:r>
              <a:rPr sz="2600" dirty="0">
                <a:latin typeface="Calibri"/>
                <a:cs typeface="Calibri"/>
              </a:rPr>
              <a:t>Can </a:t>
            </a:r>
            <a:r>
              <a:rPr sz="2600" spc="-5" dirty="0">
                <a:latin typeface="Calibri"/>
                <a:cs typeface="Calibri"/>
              </a:rPr>
              <a:t>be </a:t>
            </a:r>
            <a:r>
              <a:rPr sz="2600" dirty="0">
                <a:latin typeface="Calibri"/>
                <a:cs typeface="Calibri"/>
              </a:rPr>
              <a:t>used with </a:t>
            </a:r>
            <a:r>
              <a:rPr sz="2600" spc="-10" dirty="0">
                <a:latin typeface="Calibri"/>
                <a:cs typeface="Calibri"/>
              </a:rPr>
              <a:t>members</a:t>
            </a:r>
            <a:r>
              <a:rPr sz="2600" spc="-150" dirty="0">
                <a:latin typeface="Calibri"/>
                <a:cs typeface="Calibri"/>
              </a:rPr>
              <a:t> </a:t>
            </a:r>
            <a:r>
              <a:rPr sz="2600" spc="-5" dirty="0">
                <a:latin typeface="Calibri"/>
                <a:cs typeface="Calibri"/>
              </a:rPr>
              <a:t>or  </a:t>
            </a:r>
            <a:r>
              <a:rPr sz="2600" spc="-10" dirty="0">
                <a:latin typeface="Calibri"/>
                <a:cs typeface="Calibri"/>
              </a:rPr>
              <a:t>non-members</a:t>
            </a:r>
            <a:endParaRPr sz="2600">
              <a:latin typeface="Calibri"/>
              <a:cs typeface="Calibri"/>
            </a:endParaRPr>
          </a:p>
          <a:p>
            <a:pPr marL="287020" indent="-274320">
              <a:lnSpc>
                <a:spcPct val="100000"/>
              </a:lnSpc>
              <a:spcBef>
                <a:spcPts val="620"/>
              </a:spcBef>
              <a:buClr>
                <a:srgbClr val="04617B"/>
              </a:buClr>
              <a:buSzPct val="94230"/>
              <a:buFont typeface="Wingdings 2"/>
              <a:buChar char=""/>
              <a:tabLst>
                <a:tab pos="287020" algn="l"/>
              </a:tabLst>
            </a:pPr>
            <a:r>
              <a:rPr sz="2600" spc="-5" dirty="0">
                <a:latin typeface="Calibri"/>
                <a:cs typeface="Calibri"/>
              </a:rPr>
              <a:t>No </a:t>
            </a:r>
            <a:r>
              <a:rPr sz="2600" spc="-10" dirty="0">
                <a:latin typeface="Calibri"/>
                <a:cs typeface="Calibri"/>
              </a:rPr>
              <a:t>Cost </a:t>
            </a:r>
            <a:r>
              <a:rPr sz="2600" dirty="0">
                <a:latin typeface="Calibri"/>
                <a:cs typeface="Calibri"/>
              </a:rPr>
              <a:t>Member</a:t>
            </a:r>
            <a:r>
              <a:rPr sz="2600" spc="-45" dirty="0">
                <a:latin typeface="Calibri"/>
                <a:cs typeface="Calibri"/>
              </a:rPr>
              <a:t> </a:t>
            </a:r>
            <a:r>
              <a:rPr sz="2600" spc="-5" dirty="0">
                <a:latin typeface="Calibri"/>
                <a:cs typeface="Calibri"/>
              </a:rPr>
              <a:t>Benefit</a:t>
            </a:r>
            <a:endParaRPr sz="2600">
              <a:latin typeface="Calibri"/>
              <a:cs typeface="Calibri"/>
            </a:endParaRPr>
          </a:p>
        </p:txBody>
      </p:sp>
      <p:sp>
        <p:nvSpPr>
          <p:cNvPr id="4" name="object 4"/>
          <p:cNvSpPr/>
          <p:nvPr/>
        </p:nvSpPr>
        <p:spPr>
          <a:xfrm>
            <a:off x="4724400" y="1638300"/>
            <a:ext cx="4419600" cy="41148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xfrm>
            <a:off x="444500" y="6554849"/>
            <a:ext cx="6889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45C75"/>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a:t>2</a:t>
            </a:r>
            <a:r>
              <a:rPr lang="en-US" spc="5"/>
              <a:t>/</a:t>
            </a:r>
            <a:r>
              <a:rPr lang="en-US"/>
              <a:t>24</a:t>
            </a:r>
            <a:r>
              <a:rPr lang="en-US" spc="5"/>
              <a:t>/</a:t>
            </a:r>
            <a:r>
              <a:rPr lang="en-US"/>
              <a:t>2017</a:t>
            </a:r>
            <a:endParaRPr dirty="0"/>
          </a:p>
        </p:txBody>
      </p:sp>
      <p:sp>
        <p:nvSpPr>
          <p:cNvPr id="6" name="object 6"/>
          <p:cNvSpPr txBox="1">
            <a:spLocks noGrp="1"/>
          </p:cNvSpPr>
          <p:nvPr>
            <p:ph type="dt" sz="half" idx="6"/>
          </p:nvPr>
        </p:nvSpPr>
        <p:spPr>
          <a:xfrm>
            <a:off x="3128295" y="6554849"/>
            <a:ext cx="24288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45C75"/>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5"/>
              <a:t>Boat </a:t>
            </a:r>
            <a:r>
              <a:rPr lang="en-US" spc="-10"/>
              <a:t>Operator </a:t>
            </a:r>
            <a:r>
              <a:rPr lang="en-US" spc="-5"/>
              <a:t>Certification</a:t>
            </a:r>
            <a:r>
              <a:rPr lang="en-US" spc="-30"/>
              <a:t> </a:t>
            </a:r>
            <a:r>
              <a:rPr lang="en-US" spc="-5"/>
              <a:t>Committee</a:t>
            </a:r>
            <a:endParaRPr spc="-5" dirty="0"/>
          </a:p>
        </p:txBody>
      </p:sp>
      <p:sp>
        <p:nvSpPr>
          <p:cNvPr id="7" name="object 7"/>
          <p:cNvSpPr txBox="1">
            <a:spLocks noGrp="1"/>
          </p:cNvSpPr>
          <p:nvPr>
            <p:ph type="sldNum" sz="quarter" idx="7"/>
          </p:nvPr>
        </p:nvSpPr>
        <p:spPr>
          <a:xfrm>
            <a:off x="8583676" y="6554849"/>
            <a:ext cx="12827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45C75"/>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240"/>
              </a:lnSpc>
            </a:pPr>
            <a:fld id="{81D60167-4931-47E6-BA6A-407CBD079E47}" type="slidenum">
              <a:rPr lang="en-US" smtClean="0"/>
              <a:pPr marL="25400">
                <a:lnSpc>
                  <a:spcPts val="1240"/>
                </a:lnSpc>
              </a:pPr>
              <a:t>25</a:t>
            </a:fld>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45439"/>
            <a:ext cx="4220210" cy="788035"/>
          </a:xfrm>
          <a:prstGeom prst="rect">
            <a:avLst/>
          </a:prstGeom>
        </p:spPr>
        <p:txBody>
          <a:bodyPr vert="horz" wrap="square" lIns="0" tIns="12700" rIns="0" bIns="0" rtlCol="0">
            <a:spAutoFit/>
          </a:bodyPr>
          <a:lstStyle/>
          <a:p>
            <a:pPr marL="12700">
              <a:lnSpc>
                <a:spcPct val="100000"/>
              </a:lnSpc>
              <a:spcBef>
                <a:spcPts val="100"/>
              </a:spcBef>
            </a:pPr>
            <a:r>
              <a:rPr spc="-10" dirty="0"/>
              <a:t>What </a:t>
            </a:r>
            <a:r>
              <a:rPr dirty="0"/>
              <a:t>it</a:t>
            </a:r>
            <a:r>
              <a:rPr spc="-85" dirty="0"/>
              <a:t> </a:t>
            </a:r>
            <a:r>
              <a:rPr spc="-5" dirty="0"/>
              <a:t>Includes</a:t>
            </a:r>
          </a:p>
        </p:txBody>
      </p:sp>
      <p:sp>
        <p:nvSpPr>
          <p:cNvPr id="6" name="object 6"/>
          <p:cNvSpPr txBox="1">
            <a:spLocks noGrp="1"/>
          </p:cNvSpPr>
          <p:nvPr>
            <p:ph type="ftr" sz="quarter" idx="5"/>
          </p:nvPr>
        </p:nvSpPr>
        <p:spPr>
          <a:xfrm>
            <a:off x="444500" y="6554849"/>
            <a:ext cx="6889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45C75"/>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a:t>2</a:t>
            </a:r>
            <a:r>
              <a:rPr lang="en-US" spc="5"/>
              <a:t>/</a:t>
            </a:r>
            <a:r>
              <a:rPr lang="en-US"/>
              <a:t>24</a:t>
            </a:r>
            <a:r>
              <a:rPr lang="en-US" spc="5"/>
              <a:t>/</a:t>
            </a:r>
            <a:r>
              <a:rPr lang="en-US"/>
              <a:t>2017</a:t>
            </a:r>
            <a:endParaRPr dirty="0"/>
          </a:p>
        </p:txBody>
      </p:sp>
      <p:sp>
        <p:nvSpPr>
          <p:cNvPr id="7" name="object 7"/>
          <p:cNvSpPr txBox="1">
            <a:spLocks noGrp="1"/>
          </p:cNvSpPr>
          <p:nvPr>
            <p:ph type="dt" sz="half" idx="6"/>
          </p:nvPr>
        </p:nvSpPr>
        <p:spPr>
          <a:xfrm>
            <a:off x="3128295" y="6554849"/>
            <a:ext cx="24288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45C75"/>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5"/>
              <a:t>Boat </a:t>
            </a:r>
            <a:r>
              <a:rPr lang="en-US" spc="-10"/>
              <a:t>Operator </a:t>
            </a:r>
            <a:r>
              <a:rPr lang="en-US" spc="-5"/>
              <a:t>Certification</a:t>
            </a:r>
            <a:r>
              <a:rPr lang="en-US" spc="-30"/>
              <a:t> </a:t>
            </a:r>
            <a:r>
              <a:rPr lang="en-US" spc="-5"/>
              <a:t>Committee</a:t>
            </a:r>
            <a:endParaRPr spc="-5" dirty="0"/>
          </a:p>
        </p:txBody>
      </p:sp>
      <p:sp>
        <p:nvSpPr>
          <p:cNvPr id="8" name="object 8"/>
          <p:cNvSpPr txBox="1">
            <a:spLocks noGrp="1"/>
          </p:cNvSpPr>
          <p:nvPr>
            <p:ph type="sldNum" sz="quarter" idx="7"/>
          </p:nvPr>
        </p:nvSpPr>
        <p:spPr>
          <a:xfrm>
            <a:off x="8583676" y="6554849"/>
            <a:ext cx="12827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45C75"/>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240"/>
              </a:lnSpc>
            </a:pPr>
            <a:fld id="{81D60167-4931-47E6-BA6A-407CBD079E47}" type="slidenum">
              <a:rPr lang="en-US" smtClean="0"/>
              <a:pPr marL="25400">
                <a:lnSpc>
                  <a:spcPts val="1240"/>
                </a:lnSpc>
              </a:pPr>
              <a:t>26</a:t>
            </a:fld>
            <a:endParaRPr dirty="0"/>
          </a:p>
        </p:txBody>
      </p:sp>
      <p:sp>
        <p:nvSpPr>
          <p:cNvPr id="3" name="object 3"/>
          <p:cNvSpPr txBox="1">
            <a:spLocks noGrp="1"/>
          </p:cNvSpPr>
          <p:nvPr>
            <p:ph type="body" idx="1"/>
          </p:nvPr>
        </p:nvSpPr>
        <p:spPr>
          <a:xfrm>
            <a:off x="535940" y="1320126"/>
            <a:ext cx="7772400" cy="1653658"/>
          </a:xfrm>
          <a:prstGeom prst="rect">
            <a:avLst/>
          </a:prstGeom>
        </p:spPr>
        <p:txBody>
          <a:bodyPr vert="horz" wrap="square" lIns="0" tIns="57785" rIns="0" bIns="0" rtlCol="0">
            <a:spAutoFit/>
          </a:bodyPr>
          <a:lstStyle/>
          <a:p>
            <a:pPr marL="12700" marR="5080">
              <a:lnSpc>
                <a:spcPts val="2810"/>
              </a:lnSpc>
              <a:spcBef>
                <a:spcPts val="455"/>
              </a:spcBef>
            </a:pPr>
            <a:r>
              <a:rPr sz="2600" dirty="0"/>
              <a:t>The </a:t>
            </a:r>
            <a:r>
              <a:rPr sz="2600" spc="-5" dirty="0"/>
              <a:t>Jump </a:t>
            </a:r>
            <a:r>
              <a:rPr sz="2600" spc="-10" dirty="0"/>
              <a:t>Start </a:t>
            </a:r>
            <a:r>
              <a:rPr sz="2600" spc="-15" dirty="0"/>
              <a:t>Program </a:t>
            </a:r>
            <a:r>
              <a:rPr sz="2600" dirty="0"/>
              <a:t>is a </a:t>
            </a:r>
            <a:r>
              <a:rPr sz="2600" spc="-5" dirty="0"/>
              <a:t>downloadable </a:t>
            </a:r>
            <a:r>
              <a:rPr sz="2600" dirty="0"/>
              <a:t>PDF </a:t>
            </a:r>
            <a:r>
              <a:rPr sz="2600" spc="-5" dirty="0"/>
              <a:t>document  </a:t>
            </a:r>
            <a:r>
              <a:rPr sz="2600" spc="-15" dirty="0"/>
              <a:t>from </a:t>
            </a:r>
            <a:r>
              <a:rPr sz="2600" dirty="0"/>
              <a:t>the </a:t>
            </a:r>
            <a:r>
              <a:rPr sz="2600" spc="-5" dirty="0"/>
              <a:t>USPS </a:t>
            </a:r>
            <a:r>
              <a:rPr sz="2600" dirty="0"/>
              <a:t>BOC </a:t>
            </a:r>
            <a:r>
              <a:rPr sz="2600" spc="-35" dirty="0"/>
              <a:t>Web</a:t>
            </a:r>
            <a:r>
              <a:rPr sz="2600" spc="-50" dirty="0"/>
              <a:t> </a:t>
            </a:r>
            <a:r>
              <a:rPr sz="2600" spc="-5" dirty="0"/>
              <a:t>Site.</a:t>
            </a:r>
          </a:p>
          <a:p>
            <a:pPr marL="12700">
              <a:lnSpc>
                <a:spcPct val="100000"/>
              </a:lnSpc>
              <a:spcBef>
                <a:spcPts val="265"/>
              </a:spcBef>
            </a:pPr>
            <a:r>
              <a:rPr sz="2600" b="1" spc="-5" dirty="0">
                <a:cs typeface="Calibri"/>
              </a:rPr>
              <a:t>Included:</a:t>
            </a:r>
          </a:p>
          <a:p>
            <a:pPr marL="287020" indent="-274320">
              <a:lnSpc>
                <a:spcPct val="100000"/>
              </a:lnSpc>
              <a:spcBef>
                <a:spcPts val="315"/>
              </a:spcBef>
              <a:buClr>
                <a:srgbClr val="04617B"/>
              </a:buClr>
              <a:buSzPct val="94230"/>
              <a:buFont typeface="Wingdings 2"/>
              <a:buChar char=""/>
              <a:tabLst>
                <a:tab pos="287020" algn="l"/>
              </a:tabLst>
            </a:pPr>
            <a:r>
              <a:rPr sz="2600" spc="-15" dirty="0"/>
              <a:t>Protocol </a:t>
            </a:r>
            <a:r>
              <a:rPr sz="2600" spc="-25" dirty="0"/>
              <a:t>for </a:t>
            </a:r>
            <a:r>
              <a:rPr sz="2600" dirty="0"/>
              <a:t>Planning and </a:t>
            </a:r>
            <a:r>
              <a:rPr sz="2600" spc="-5" dirty="0"/>
              <a:t>Conducting </a:t>
            </a:r>
            <a:r>
              <a:rPr sz="2600" spc="-30" dirty="0"/>
              <a:t>Training</a:t>
            </a:r>
          </a:p>
        </p:txBody>
      </p:sp>
      <p:sp>
        <p:nvSpPr>
          <p:cNvPr id="4" name="object 4"/>
          <p:cNvSpPr txBox="1"/>
          <p:nvPr/>
        </p:nvSpPr>
        <p:spPr>
          <a:xfrm>
            <a:off x="535940" y="2892653"/>
            <a:ext cx="5333365" cy="2640965"/>
          </a:xfrm>
          <a:prstGeom prst="rect">
            <a:avLst/>
          </a:prstGeom>
        </p:spPr>
        <p:txBody>
          <a:bodyPr vert="horz" wrap="square" lIns="0" tIns="52069" rIns="0" bIns="0" rtlCol="0">
            <a:spAutoFit/>
          </a:bodyPr>
          <a:lstStyle/>
          <a:p>
            <a:pPr marL="287020" indent="-274320">
              <a:lnSpc>
                <a:spcPct val="100000"/>
              </a:lnSpc>
              <a:spcBef>
                <a:spcPts val="409"/>
              </a:spcBef>
              <a:buClr>
                <a:srgbClr val="04617B"/>
              </a:buClr>
              <a:buSzPct val="94230"/>
              <a:buFont typeface="Wingdings 2"/>
              <a:buChar char=""/>
              <a:tabLst>
                <a:tab pos="287020" algn="l"/>
              </a:tabLst>
            </a:pPr>
            <a:r>
              <a:rPr sz="2600" spc="-5" dirty="0">
                <a:latin typeface="Calibri"/>
                <a:cs typeface="Calibri"/>
              </a:rPr>
              <a:t>Script </a:t>
            </a:r>
            <a:r>
              <a:rPr sz="2600" spc="-25" dirty="0">
                <a:latin typeface="Calibri"/>
                <a:cs typeface="Calibri"/>
              </a:rPr>
              <a:t>for</a:t>
            </a:r>
            <a:r>
              <a:rPr sz="2600" spc="5" dirty="0">
                <a:latin typeface="Calibri"/>
                <a:cs typeface="Calibri"/>
              </a:rPr>
              <a:t> </a:t>
            </a:r>
            <a:r>
              <a:rPr sz="2600" spc="-10" dirty="0">
                <a:latin typeface="Calibri"/>
                <a:cs typeface="Calibri"/>
              </a:rPr>
              <a:t>Interviews</a:t>
            </a:r>
            <a:endParaRPr sz="2600" dirty="0">
              <a:latin typeface="Calibri"/>
              <a:cs typeface="Calibri"/>
            </a:endParaRPr>
          </a:p>
          <a:p>
            <a:pPr marL="287020" indent="-274320">
              <a:lnSpc>
                <a:spcPct val="100000"/>
              </a:lnSpc>
              <a:spcBef>
                <a:spcPts val="310"/>
              </a:spcBef>
              <a:buClr>
                <a:srgbClr val="04617B"/>
              </a:buClr>
              <a:buSzPct val="94230"/>
              <a:buFont typeface="Wingdings 2"/>
              <a:buChar char=""/>
              <a:tabLst>
                <a:tab pos="287020" algn="l"/>
              </a:tabLst>
            </a:pPr>
            <a:r>
              <a:rPr sz="2600" spc="-10" dirty="0">
                <a:latin typeface="Calibri"/>
                <a:cs typeface="Calibri"/>
              </a:rPr>
              <a:t>Recommendations </a:t>
            </a:r>
            <a:r>
              <a:rPr sz="2600" spc="-25" dirty="0">
                <a:latin typeface="Calibri"/>
                <a:cs typeface="Calibri"/>
              </a:rPr>
              <a:t>for</a:t>
            </a:r>
            <a:r>
              <a:rPr sz="2600" spc="-15" dirty="0">
                <a:latin typeface="Calibri"/>
                <a:cs typeface="Calibri"/>
              </a:rPr>
              <a:t> Exercises</a:t>
            </a:r>
            <a:endParaRPr sz="2600" dirty="0">
              <a:latin typeface="Calibri"/>
              <a:cs typeface="Calibri"/>
            </a:endParaRPr>
          </a:p>
          <a:p>
            <a:pPr marL="287020" indent="-274320">
              <a:lnSpc>
                <a:spcPct val="100000"/>
              </a:lnSpc>
              <a:spcBef>
                <a:spcPts val="315"/>
              </a:spcBef>
              <a:buClr>
                <a:srgbClr val="04617B"/>
              </a:buClr>
              <a:buSzPct val="94230"/>
              <a:buFont typeface="Wingdings 2"/>
              <a:buChar char=""/>
              <a:tabLst>
                <a:tab pos="287020" algn="l"/>
              </a:tabLst>
            </a:pPr>
            <a:r>
              <a:rPr sz="2600" spc="-5" dirty="0">
                <a:latin typeface="Calibri"/>
                <a:cs typeface="Calibri"/>
              </a:rPr>
              <a:t>Student Checklists </a:t>
            </a:r>
            <a:r>
              <a:rPr sz="2600" dirty="0">
                <a:latin typeface="Calibri"/>
                <a:cs typeface="Calibri"/>
              </a:rPr>
              <a:t>and </a:t>
            </a:r>
            <a:r>
              <a:rPr sz="2600" spc="-5" dirty="0">
                <a:latin typeface="Calibri"/>
                <a:cs typeface="Calibri"/>
              </a:rPr>
              <a:t>other</a:t>
            </a:r>
            <a:r>
              <a:rPr sz="2600" spc="-80" dirty="0">
                <a:latin typeface="Calibri"/>
                <a:cs typeface="Calibri"/>
              </a:rPr>
              <a:t> </a:t>
            </a:r>
            <a:r>
              <a:rPr sz="2600" spc="-10" dirty="0">
                <a:latin typeface="Calibri"/>
                <a:cs typeface="Calibri"/>
              </a:rPr>
              <a:t>material</a:t>
            </a:r>
            <a:endParaRPr sz="2600" dirty="0">
              <a:latin typeface="Calibri"/>
              <a:cs typeface="Calibri"/>
            </a:endParaRPr>
          </a:p>
          <a:p>
            <a:pPr marL="12700">
              <a:lnSpc>
                <a:spcPct val="100000"/>
              </a:lnSpc>
              <a:spcBef>
                <a:spcPts val="310"/>
              </a:spcBef>
            </a:pPr>
            <a:r>
              <a:rPr sz="2600" b="1" dirty="0">
                <a:latin typeface="Calibri"/>
                <a:cs typeface="Calibri"/>
              </a:rPr>
              <a:t>Not</a:t>
            </a:r>
            <a:r>
              <a:rPr sz="2600" b="1" spc="-20" dirty="0">
                <a:latin typeface="Calibri"/>
                <a:cs typeface="Calibri"/>
              </a:rPr>
              <a:t> </a:t>
            </a:r>
            <a:r>
              <a:rPr sz="2600" b="1" spc="-5" dirty="0">
                <a:latin typeface="Calibri"/>
                <a:cs typeface="Calibri"/>
              </a:rPr>
              <a:t>Included</a:t>
            </a:r>
            <a:endParaRPr sz="2600" dirty="0">
              <a:latin typeface="Calibri"/>
              <a:cs typeface="Calibri"/>
            </a:endParaRPr>
          </a:p>
          <a:p>
            <a:pPr marL="287020" indent="-274320">
              <a:lnSpc>
                <a:spcPct val="100000"/>
              </a:lnSpc>
              <a:spcBef>
                <a:spcPts val="315"/>
              </a:spcBef>
              <a:buClr>
                <a:srgbClr val="04617B"/>
              </a:buClr>
              <a:buSzPct val="94230"/>
              <a:buFont typeface="Wingdings 2"/>
              <a:buChar char=""/>
              <a:tabLst>
                <a:tab pos="287020" algn="l"/>
              </a:tabLst>
            </a:pPr>
            <a:r>
              <a:rPr sz="2600" spc="-5" dirty="0">
                <a:latin typeface="Calibri"/>
                <a:cs typeface="Calibri"/>
              </a:rPr>
              <a:t>Student </a:t>
            </a:r>
            <a:r>
              <a:rPr sz="2600" spc="-10" dirty="0">
                <a:latin typeface="Calibri"/>
                <a:cs typeface="Calibri"/>
              </a:rPr>
              <a:t>Course</a:t>
            </a:r>
            <a:r>
              <a:rPr sz="2600" spc="-45" dirty="0">
                <a:latin typeface="Calibri"/>
                <a:cs typeface="Calibri"/>
              </a:rPr>
              <a:t> </a:t>
            </a:r>
            <a:r>
              <a:rPr sz="2600" spc="-5" dirty="0">
                <a:latin typeface="Calibri"/>
                <a:cs typeface="Calibri"/>
              </a:rPr>
              <a:t>Book</a:t>
            </a:r>
            <a:endParaRPr sz="2600" dirty="0">
              <a:latin typeface="Calibri"/>
              <a:cs typeface="Calibri"/>
            </a:endParaRPr>
          </a:p>
          <a:p>
            <a:pPr marL="287020" indent="-274320">
              <a:lnSpc>
                <a:spcPct val="100000"/>
              </a:lnSpc>
              <a:spcBef>
                <a:spcPts val="310"/>
              </a:spcBef>
              <a:buClr>
                <a:srgbClr val="04617B"/>
              </a:buClr>
              <a:buSzPct val="94230"/>
              <a:buFont typeface="Wingdings 2"/>
              <a:buChar char=""/>
              <a:tabLst>
                <a:tab pos="287020" algn="l"/>
              </a:tabLst>
            </a:pPr>
            <a:r>
              <a:rPr sz="2600" spc="-5" dirty="0">
                <a:latin typeface="Calibri"/>
                <a:cs typeface="Calibri"/>
              </a:rPr>
              <a:t>Instructional </a:t>
            </a:r>
            <a:r>
              <a:rPr sz="2600" spc="-10" dirty="0">
                <a:latin typeface="Calibri"/>
                <a:cs typeface="Calibri"/>
              </a:rPr>
              <a:t>details </a:t>
            </a:r>
            <a:r>
              <a:rPr sz="2600" spc="-25" dirty="0">
                <a:latin typeface="Calibri"/>
                <a:cs typeface="Calibri"/>
              </a:rPr>
              <a:t>for</a:t>
            </a:r>
            <a:r>
              <a:rPr sz="2600" spc="-40" dirty="0">
                <a:latin typeface="Calibri"/>
                <a:cs typeface="Calibri"/>
              </a:rPr>
              <a:t> </a:t>
            </a:r>
            <a:r>
              <a:rPr sz="2600" dirty="0">
                <a:latin typeface="Calibri"/>
                <a:cs typeface="Calibri"/>
              </a:rPr>
              <a:t>skills</a:t>
            </a:r>
          </a:p>
        </p:txBody>
      </p:sp>
      <p:sp>
        <p:nvSpPr>
          <p:cNvPr id="5" name="object 5"/>
          <p:cNvSpPr txBox="1"/>
          <p:nvPr/>
        </p:nvSpPr>
        <p:spPr>
          <a:xfrm>
            <a:off x="6325361" y="3141726"/>
            <a:ext cx="2438400" cy="2677795"/>
          </a:xfrm>
          <a:prstGeom prst="rect">
            <a:avLst/>
          </a:prstGeom>
          <a:solidFill>
            <a:srgbClr val="0F6FC6"/>
          </a:solidFill>
          <a:ln w="25907">
            <a:solidFill>
              <a:srgbClr val="085091"/>
            </a:solidFill>
          </a:ln>
        </p:spPr>
        <p:txBody>
          <a:bodyPr vert="horz" wrap="square" lIns="0" tIns="24765" rIns="0" bIns="0" rtlCol="0">
            <a:spAutoFit/>
          </a:bodyPr>
          <a:lstStyle/>
          <a:p>
            <a:pPr marL="90170" marR="313690">
              <a:lnSpc>
                <a:spcPct val="100000"/>
              </a:lnSpc>
              <a:spcBef>
                <a:spcPts val="195"/>
              </a:spcBef>
              <a:tabLst>
                <a:tab pos="1656714" algn="l"/>
              </a:tabLst>
            </a:pPr>
            <a:r>
              <a:rPr sz="2400" spc="-5" dirty="0">
                <a:solidFill>
                  <a:srgbClr val="FFFFFF"/>
                </a:solidFill>
                <a:latin typeface="Calibri"/>
                <a:cs typeface="Calibri"/>
              </a:rPr>
              <a:t>The </a:t>
            </a:r>
            <a:r>
              <a:rPr sz="2400" spc="-15" dirty="0">
                <a:solidFill>
                  <a:srgbClr val="FFFFFF"/>
                </a:solidFill>
                <a:latin typeface="Calibri"/>
                <a:cs typeface="Calibri"/>
              </a:rPr>
              <a:t>program  </a:t>
            </a:r>
            <a:r>
              <a:rPr sz="2400" spc="-10" dirty="0">
                <a:solidFill>
                  <a:srgbClr val="FFFFFF"/>
                </a:solidFill>
                <a:latin typeface="Calibri"/>
                <a:cs typeface="Calibri"/>
              </a:rPr>
              <a:t>provides </a:t>
            </a:r>
            <a:r>
              <a:rPr sz="2400" dirty="0">
                <a:solidFill>
                  <a:srgbClr val="FFFFFF"/>
                </a:solidFill>
                <a:latin typeface="Calibri"/>
                <a:cs typeface="Calibri"/>
              </a:rPr>
              <a:t>the  </a:t>
            </a:r>
            <a:r>
              <a:rPr sz="2400" spc="-5" dirty="0">
                <a:solidFill>
                  <a:srgbClr val="FFFFFF"/>
                </a:solidFill>
                <a:latin typeface="Calibri"/>
                <a:cs typeface="Calibri"/>
              </a:rPr>
              <a:t>f</a:t>
            </a:r>
            <a:r>
              <a:rPr sz="2400" spc="-45" dirty="0">
                <a:solidFill>
                  <a:srgbClr val="FFFFFF"/>
                </a:solidFill>
                <a:latin typeface="Calibri"/>
                <a:cs typeface="Calibri"/>
              </a:rPr>
              <a:t>r</a:t>
            </a:r>
            <a:r>
              <a:rPr sz="2400" dirty="0">
                <a:solidFill>
                  <a:srgbClr val="FFFFFF"/>
                </a:solidFill>
                <a:latin typeface="Calibri"/>
                <a:cs typeface="Calibri"/>
              </a:rPr>
              <a:t>am</a:t>
            </a:r>
            <a:r>
              <a:rPr sz="2400" spc="-10" dirty="0">
                <a:solidFill>
                  <a:srgbClr val="FFFFFF"/>
                </a:solidFill>
                <a:latin typeface="Calibri"/>
                <a:cs typeface="Calibri"/>
              </a:rPr>
              <a:t>e</a:t>
            </a:r>
            <a:r>
              <a:rPr sz="2400" spc="-25" dirty="0">
                <a:solidFill>
                  <a:srgbClr val="FFFFFF"/>
                </a:solidFill>
                <a:latin typeface="Calibri"/>
                <a:cs typeface="Calibri"/>
              </a:rPr>
              <a:t>w</a:t>
            </a:r>
            <a:r>
              <a:rPr sz="2400" spc="-10" dirty="0">
                <a:solidFill>
                  <a:srgbClr val="FFFFFF"/>
                </a:solidFill>
                <a:latin typeface="Calibri"/>
                <a:cs typeface="Calibri"/>
              </a:rPr>
              <a:t>o</a:t>
            </a:r>
            <a:r>
              <a:rPr sz="2400" dirty="0">
                <a:solidFill>
                  <a:srgbClr val="FFFFFF"/>
                </a:solidFill>
                <a:latin typeface="Calibri"/>
                <a:cs typeface="Calibri"/>
              </a:rPr>
              <a:t>rk.	</a:t>
            </a:r>
            <a:r>
              <a:rPr sz="2400" spc="-10" dirty="0">
                <a:solidFill>
                  <a:srgbClr val="FFFFFF"/>
                </a:solidFill>
                <a:latin typeface="Calibri"/>
                <a:cs typeface="Calibri"/>
              </a:rPr>
              <a:t>T</a:t>
            </a:r>
            <a:r>
              <a:rPr sz="2400" spc="-5" dirty="0">
                <a:solidFill>
                  <a:srgbClr val="FFFFFF"/>
                </a:solidFill>
                <a:latin typeface="Calibri"/>
                <a:cs typeface="Calibri"/>
              </a:rPr>
              <a:t>h</a:t>
            </a:r>
            <a:r>
              <a:rPr sz="2400" dirty="0">
                <a:solidFill>
                  <a:srgbClr val="FFFFFF"/>
                </a:solidFill>
                <a:latin typeface="Calibri"/>
                <a:cs typeface="Calibri"/>
              </a:rPr>
              <a:t>e  </a:t>
            </a:r>
            <a:r>
              <a:rPr sz="2400" spc="-10" dirty="0">
                <a:solidFill>
                  <a:srgbClr val="FFFFFF"/>
                </a:solidFill>
                <a:latin typeface="Calibri"/>
                <a:cs typeface="Calibri"/>
              </a:rPr>
              <a:t>instructor  provides </a:t>
            </a:r>
            <a:r>
              <a:rPr sz="2400" dirty="0">
                <a:solidFill>
                  <a:srgbClr val="FFFFFF"/>
                </a:solidFill>
                <a:latin typeface="Calibri"/>
                <a:cs typeface="Calibri"/>
              </a:rPr>
              <a:t>the  </a:t>
            </a:r>
            <a:r>
              <a:rPr sz="2400" spc="-10" dirty="0">
                <a:solidFill>
                  <a:srgbClr val="FFFFFF"/>
                </a:solidFill>
                <a:latin typeface="Calibri"/>
                <a:cs typeface="Calibri"/>
              </a:rPr>
              <a:t>knowledge </a:t>
            </a:r>
            <a:r>
              <a:rPr sz="2400" spc="-5" dirty="0">
                <a:solidFill>
                  <a:srgbClr val="FFFFFF"/>
                </a:solidFill>
                <a:latin typeface="Calibri"/>
                <a:cs typeface="Calibri"/>
              </a:rPr>
              <a:t>and  technique.</a:t>
            </a:r>
            <a:endParaRPr sz="2400">
              <a:latin typeface="Calibri"/>
              <a:cs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6226" y="441172"/>
            <a:ext cx="7772400" cy="1143000"/>
          </a:xfrm>
        </p:spPr>
        <p:txBody>
          <a:bodyPr/>
          <a:lstStyle/>
          <a:p>
            <a:r>
              <a:rPr lang="en-US" b="1" dirty="0"/>
              <a:t>Jump Start – Who is a Candidate?</a:t>
            </a:r>
          </a:p>
        </p:txBody>
      </p:sp>
      <p:grpSp>
        <p:nvGrpSpPr>
          <p:cNvPr id="6" name="Group 15"/>
          <p:cNvGrpSpPr>
            <a:grpSpLocks/>
          </p:cNvGrpSpPr>
          <p:nvPr/>
        </p:nvGrpSpPr>
        <p:grpSpPr bwMode="auto">
          <a:xfrm>
            <a:off x="6394450" y="1709599"/>
            <a:ext cx="2286000" cy="1570038"/>
            <a:chOff x="3168" y="2448"/>
            <a:chExt cx="1440" cy="989"/>
          </a:xfrm>
        </p:grpSpPr>
        <p:pic>
          <p:nvPicPr>
            <p:cNvPr id="8" name="Picture 5" descr="runabout"/>
            <p:cNvPicPr>
              <a:picLocks noChangeAspect="1" noChangeArrowheads="1"/>
            </p:cNvPicPr>
            <p:nvPr/>
          </p:nvPicPr>
          <p:blipFill>
            <a:blip r:embed="rId3" cstate="print"/>
            <a:srcRect/>
            <a:stretch>
              <a:fillRect/>
            </a:stretch>
          </p:blipFill>
          <p:spPr bwMode="auto">
            <a:xfrm>
              <a:off x="3168" y="2448"/>
              <a:ext cx="1440" cy="774"/>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3936" y="3072"/>
              <a:ext cx="116" cy="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50800">
                  <a:solidFill>
                    <a:schemeClr val="tx1"/>
                  </a:solidFill>
                  <a:miter lim="800000"/>
                  <a:headEnd/>
                  <a:tailEnd type="none" w="med" len="lg"/>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itchFamily="18" charset="0"/>
                <a:ea typeface="ＭＳ Ｐゴシック" charset="0"/>
                <a:cs typeface="+mn-cs"/>
              </a:endParaRPr>
            </a:p>
          </p:txBody>
        </p:sp>
      </p:grpSp>
      <p:sp>
        <p:nvSpPr>
          <p:cNvPr id="2" name="Rectangle 1"/>
          <p:cNvSpPr/>
          <p:nvPr/>
        </p:nvSpPr>
        <p:spPr>
          <a:xfrm>
            <a:off x="1031183" y="1833631"/>
            <a:ext cx="7029451" cy="39703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The Student: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50000"/>
              </a:lnSpc>
              <a:spcBef>
                <a:spcPct val="0"/>
              </a:spcBef>
              <a:spcAft>
                <a:spcPct val="0"/>
              </a:spcAft>
              <a:buClrTx/>
              <a:buSzTx/>
              <a:buFontTx/>
              <a:buBlip>
                <a:blip r:embed="rId4"/>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Can be a Member or Non-Member</a:t>
            </a:r>
          </a:p>
          <a:p>
            <a:pPr marL="342900" marR="0" lvl="0" indent="-342900" algn="l" defTabSz="914400" rtl="0" eaLnBrk="0" fontAlgn="base" latinLnBrk="0" hangingPunct="0">
              <a:lnSpc>
                <a:spcPct val="150000"/>
              </a:lnSpc>
              <a:spcBef>
                <a:spcPct val="0"/>
              </a:spcBef>
              <a:spcAft>
                <a:spcPct val="0"/>
              </a:spcAft>
              <a:buClrTx/>
              <a:buSzTx/>
              <a:buFontTx/>
              <a:buBlip>
                <a:blip r:embed="rId4"/>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Owns a new boat (or new to them)</a:t>
            </a:r>
          </a:p>
          <a:p>
            <a:pPr marL="342900" marR="0" lvl="0" indent="-342900" algn="l" defTabSz="914400" rtl="0" eaLnBrk="0" fontAlgn="base" latinLnBrk="0" hangingPunct="0">
              <a:lnSpc>
                <a:spcPct val="150000"/>
              </a:lnSpc>
              <a:spcBef>
                <a:spcPct val="0"/>
              </a:spcBef>
              <a:spcAft>
                <a:spcPct val="0"/>
              </a:spcAft>
              <a:buClrTx/>
              <a:buSzTx/>
              <a:buFontTx/>
              <a:buBlip>
                <a:blip r:embed="rId4"/>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Boat may be large or small</a:t>
            </a:r>
          </a:p>
          <a:p>
            <a:pPr marL="342900" marR="0" lvl="0" indent="-342900" algn="l" defTabSz="914400" rtl="0" eaLnBrk="0" fontAlgn="base" latinLnBrk="0" hangingPunct="0">
              <a:lnSpc>
                <a:spcPct val="150000"/>
              </a:lnSpc>
              <a:spcBef>
                <a:spcPct val="0"/>
              </a:spcBef>
              <a:spcAft>
                <a:spcPct val="0"/>
              </a:spcAft>
              <a:buClrTx/>
              <a:buSzTx/>
              <a:buFontTx/>
              <a:buBlip>
                <a:blip r:embed="rId4"/>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Has some boating experience</a:t>
            </a:r>
          </a:p>
          <a:p>
            <a:pPr marL="342900" marR="0" lvl="0" indent="-342900" algn="l" defTabSz="914400" rtl="0" eaLnBrk="0" fontAlgn="base" latinLnBrk="0" hangingPunct="0">
              <a:lnSpc>
                <a:spcPct val="150000"/>
              </a:lnSpc>
              <a:spcBef>
                <a:spcPct val="0"/>
              </a:spcBef>
              <a:spcAft>
                <a:spcPct val="0"/>
              </a:spcAft>
              <a:buClrTx/>
              <a:buSzTx/>
              <a:buFontTx/>
              <a:buBlip>
                <a:blip r:embed="rId4"/>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Needs some help to get started with the new boat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 xmlns:p14="http://schemas.microsoft.com/office/powerpoint/2010/main" val="3999458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85799" y="335155"/>
            <a:ext cx="7772400" cy="1143000"/>
          </a:xfrm>
        </p:spPr>
        <p:txBody>
          <a:bodyPr/>
          <a:lstStyle/>
          <a:p>
            <a:r>
              <a:rPr lang="en-US" b="1" dirty="0"/>
              <a:t>Who Can Teach the Program</a:t>
            </a:r>
          </a:p>
        </p:txBody>
      </p:sp>
      <p:sp>
        <p:nvSpPr>
          <p:cNvPr id="7" name="TextBox 6"/>
          <p:cNvSpPr txBox="1"/>
          <p:nvPr/>
        </p:nvSpPr>
        <p:spPr>
          <a:xfrm>
            <a:off x="424070" y="1396238"/>
            <a:ext cx="8295859" cy="3970318"/>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Blip>
                <a:blip r:embed="rId3"/>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Any USPS Member who has taken a Basic Boating Course</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Blip>
                <a:blip r:embed="rId3"/>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Recommend the Instructors have completed the following:</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Instructor Development</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Seamanship/Boat Handling</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Advanced Powerboat Handling Seminar</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2400" dirty="0">
                <a:solidFill>
                  <a:srgbClr val="000000"/>
                </a:solidFill>
                <a:latin typeface="Times New Roman" pitchFamily="18" charset="0"/>
              </a:rPr>
              <a:t>Hands</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On Training or BOC Inland Navigator</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Engine Maintenance</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Marine Electrical Systems </a:t>
            </a:r>
          </a:p>
        </p:txBody>
      </p:sp>
    </p:spTree>
    <p:extLst>
      <p:ext uri="{BB962C8B-B14F-4D97-AF65-F5344CB8AC3E}">
        <p14:creationId xmlns="" xmlns:p14="http://schemas.microsoft.com/office/powerpoint/2010/main" val="2531868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1" y="268894"/>
            <a:ext cx="7881731" cy="1143000"/>
          </a:xfrm>
        </p:spPr>
        <p:txBody>
          <a:bodyPr/>
          <a:lstStyle/>
          <a:p>
            <a:r>
              <a:rPr lang="en-US" b="1" dirty="0"/>
              <a:t>Jump Start Program</a:t>
            </a:r>
          </a:p>
        </p:txBody>
      </p:sp>
      <p:sp>
        <p:nvSpPr>
          <p:cNvPr id="3" name="Rectangle 2"/>
          <p:cNvSpPr/>
          <p:nvPr/>
        </p:nvSpPr>
        <p:spPr>
          <a:xfrm>
            <a:off x="1166191" y="1883324"/>
            <a:ext cx="7142922"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 name="Rectangle 3"/>
          <p:cNvSpPr/>
          <p:nvPr/>
        </p:nvSpPr>
        <p:spPr>
          <a:xfrm>
            <a:off x="768625" y="1512263"/>
            <a:ext cx="7712765" cy="3816429"/>
          </a:xfrm>
          <a:prstGeom prst="rect">
            <a:avLst/>
          </a:prstGeom>
        </p:spPr>
        <p:txBody>
          <a:bodyPr wrap="square">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Under these USCG rules, squadrons can </a:t>
            </a:r>
            <a:r>
              <a:rPr kumimoji="0" lang="en-US" sz="2400" b="1" i="0" u="sng" strike="noStrike" kern="1200" cap="none" spc="0" normalizeH="0" baseline="0" noProof="0" dirty="0">
                <a:ln>
                  <a:noFill/>
                </a:ln>
                <a:solidFill>
                  <a:srgbClr val="000000"/>
                </a:solidFill>
                <a:effectLst/>
                <a:uLnTx/>
                <a:uFillTx/>
                <a:latin typeface="Times New Roman" pitchFamily="18" charset="0"/>
                <a:ea typeface="+mn-ea"/>
                <a:cs typeface="+mn-cs"/>
              </a:rPr>
              <a:t>teach the “Jump Start” - Hands-on Training Program to both members and non-members</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There is no fee to the student, so no license is required</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Squadrons can benefit from new membership</a:t>
            </a:r>
          </a:p>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Squadrons can use Hands-On Training as a valuable recruiting tool</a:t>
            </a:r>
          </a:p>
        </p:txBody>
      </p:sp>
    </p:spTree>
    <p:extLst>
      <p:ext uri="{BB962C8B-B14F-4D97-AF65-F5344CB8AC3E}">
        <p14:creationId xmlns="" xmlns:p14="http://schemas.microsoft.com/office/powerpoint/2010/main" val="3985702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Hands-On Training</a:t>
            </a:r>
          </a:p>
        </p:txBody>
      </p:sp>
      <p:sp>
        <p:nvSpPr>
          <p:cNvPr id="3" name="Content Placeholder 2"/>
          <p:cNvSpPr>
            <a:spLocks noGrp="1"/>
          </p:cNvSpPr>
          <p:nvPr>
            <p:ph idx="1"/>
          </p:nvPr>
        </p:nvSpPr>
        <p:spPr>
          <a:xfrm>
            <a:off x="457200" y="1295400"/>
            <a:ext cx="8229600" cy="3352800"/>
          </a:xfrm>
        </p:spPr>
        <p:txBody>
          <a:bodyPr>
            <a:normAutofit fontScale="92500" lnSpcReduction="20000"/>
          </a:bodyPr>
          <a:lstStyle/>
          <a:p>
            <a:pPr marL="0" indent="0">
              <a:buNone/>
            </a:pPr>
            <a:r>
              <a:rPr lang="en-US" dirty="0"/>
              <a:t>Formerly known as </a:t>
            </a:r>
            <a:r>
              <a:rPr lang="en-US" b="1" dirty="0"/>
              <a:t>Practical On-the-Water Training (POTW</a:t>
            </a:r>
            <a:r>
              <a:rPr lang="en-US" dirty="0"/>
              <a:t>) </a:t>
            </a:r>
          </a:p>
          <a:p>
            <a:r>
              <a:rPr lang="en-US" dirty="0"/>
              <a:t>Boat handling skills for new and experienced boaters</a:t>
            </a:r>
          </a:p>
          <a:p>
            <a:r>
              <a:rPr lang="en-US" dirty="0"/>
              <a:t>Covers the ANSI standards for powerboat</a:t>
            </a:r>
          </a:p>
          <a:p>
            <a:r>
              <a:rPr lang="en-US" dirty="0"/>
              <a:t>Includes 4 hours in the classroom + 4 hours on the water</a:t>
            </a:r>
          </a:p>
          <a:p>
            <a:r>
              <a:rPr lang="en-US" dirty="0"/>
              <a:t>Two versions of Hands-On Training:</a:t>
            </a:r>
          </a:p>
          <a:p>
            <a:pPr lvl="1"/>
            <a:r>
              <a:rPr lang="en-US" dirty="0"/>
              <a:t>Basic Powerboat – Boats under 26’ </a:t>
            </a:r>
          </a:p>
          <a:p>
            <a:pPr lvl="1"/>
            <a:r>
              <a:rPr lang="en-US" dirty="0"/>
              <a:t>Large Powerboat – Boats over 26’ </a:t>
            </a:r>
          </a:p>
          <a:p>
            <a:r>
              <a:rPr lang="en-US" dirty="0"/>
              <a:t>Instruction requires a BOC-IN or Basic Powerboat Certifier</a:t>
            </a:r>
          </a:p>
        </p:txBody>
      </p:sp>
      <p:pic>
        <p:nvPicPr>
          <p:cNvPr id="7" name="Picture 6" descr="You'll learn docking, slow and high speed maneuvers and more with Practical On Water Traini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4495800"/>
            <a:ext cx="6781800" cy="1722120"/>
          </a:xfrm>
          <a:prstGeom prst="rect">
            <a:avLst/>
          </a:prstGeom>
          <a:noFill/>
          <a:ln>
            <a:noFill/>
          </a:ln>
        </p:spPr>
      </p:pic>
    </p:spTree>
    <p:extLst>
      <p:ext uri="{BB962C8B-B14F-4D97-AF65-F5344CB8AC3E}">
        <p14:creationId xmlns="" xmlns:p14="http://schemas.microsoft.com/office/powerpoint/2010/main" val="926959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55983" y="141342"/>
            <a:ext cx="7772400" cy="1143000"/>
          </a:xfrm>
        </p:spPr>
        <p:txBody>
          <a:bodyPr/>
          <a:lstStyle/>
          <a:p>
            <a:r>
              <a:rPr lang="en-US" b="1" dirty="0"/>
              <a:t>Jump Start – How does it Work</a:t>
            </a:r>
          </a:p>
        </p:txBody>
      </p:sp>
      <p:sp>
        <p:nvSpPr>
          <p:cNvPr id="2" name="Rectangle 1"/>
          <p:cNvSpPr/>
          <p:nvPr/>
        </p:nvSpPr>
        <p:spPr>
          <a:xfrm>
            <a:off x="1333500" y="1520786"/>
            <a:ext cx="5057775" cy="38164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Start with a Phone Interview</a:t>
            </a:r>
          </a:p>
          <a:p>
            <a:pPr marL="742950" marR="0" lvl="1" indent="-285750" algn="l" defTabSz="914400" rtl="0" eaLnBrk="0" fontAlgn="base" latinLnBrk="0" hangingPunct="0">
              <a:lnSpc>
                <a:spcPct val="100000"/>
              </a:lnSpc>
              <a:spcBef>
                <a:spcPct val="0"/>
              </a:spcBef>
              <a:spcAft>
                <a:spcPct val="0"/>
              </a:spcAft>
              <a:buClrTx/>
              <a:buSzTx/>
              <a:buFontTx/>
              <a:buBlip>
                <a:blip r:embed="rId3"/>
              </a:buBlip>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Student’s Prior Experience</a:t>
            </a:r>
          </a:p>
          <a:p>
            <a:pPr marL="742950" marR="0" lvl="1" indent="-285750" algn="l" defTabSz="914400" rtl="0" eaLnBrk="0" fontAlgn="base" latinLnBrk="0" hangingPunct="0">
              <a:lnSpc>
                <a:spcPct val="100000"/>
              </a:lnSpc>
              <a:spcBef>
                <a:spcPct val="0"/>
              </a:spcBef>
              <a:spcAft>
                <a:spcPct val="0"/>
              </a:spcAft>
              <a:buClrTx/>
              <a:buSzTx/>
              <a:buFontTx/>
              <a:buBlip>
                <a:blip r:embed="rId3"/>
              </a:buBlip>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Type of Boat, Location and Intended Use</a:t>
            </a:r>
          </a:p>
          <a:p>
            <a:pPr marL="742950" marR="0" lvl="1" indent="-285750" algn="l" defTabSz="914400" rtl="0" eaLnBrk="0" fontAlgn="base" latinLnBrk="0" hangingPunct="0">
              <a:lnSpc>
                <a:spcPct val="100000"/>
              </a:lnSpc>
              <a:spcBef>
                <a:spcPct val="0"/>
              </a:spcBef>
              <a:spcAft>
                <a:spcPct val="0"/>
              </a:spcAft>
              <a:buClrTx/>
              <a:buSzTx/>
              <a:buFontTx/>
              <a:buBlip>
                <a:blip r:embed="rId3"/>
              </a:buBlip>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Boater’s Concerns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Plan the Training</a:t>
            </a:r>
          </a:p>
          <a:p>
            <a:pPr marL="742950" marR="0" lvl="1" indent="-285750" algn="l" defTabSz="914400" rtl="0" eaLnBrk="0" fontAlgn="base" latinLnBrk="0" hangingPunct="0">
              <a:lnSpc>
                <a:spcPct val="100000"/>
              </a:lnSpc>
              <a:spcBef>
                <a:spcPct val="0"/>
              </a:spcBef>
              <a:spcAft>
                <a:spcPct val="0"/>
              </a:spcAft>
              <a:buClrTx/>
              <a:buSzTx/>
              <a:buFontTx/>
              <a:buBlip>
                <a:blip r:embed="rId3"/>
              </a:buBlip>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Discuss Possible Training Items</a:t>
            </a:r>
          </a:p>
          <a:p>
            <a:pPr marL="742950" marR="0" lvl="1" indent="-285750" algn="l" defTabSz="914400" rtl="0" eaLnBrk="0" fontAlgn="base" latinLnBrk="0" hangingPunct="0">
              <a:lnSpc>
                <a:spcPct val="100000"/>
              </a:lnSpc>
              <a:spcBef>
                <a:spcPct val="0"/>
              </a:spcBef>
              <a:spcAft>
                <a:spcPct val="0"/>
              </a:spcAft>
              <a:buClrTx/>
              <a:buSzTx/>
              <a:buFontTx/>
              <a:buBlip>
                <a:blip r:embed="rId3"/>
              </a:buBlip>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Agree on the scope, date and time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Conduct the Training</a:t>
            </a:r>
          </a:p>
          <a:p>
            <a:pPr marL="742950" marR="0" lvl="1" indent="-285750" algn="l" defTabSz="914400" rtl="0" eaLnBrk="0" fontAlgn="base" latinLnBrk="0" hangingPunct="0">
              <a:lnSpc>
                <a:spcPct val="100000"/>
              </a:lnSpc>
              <a:spcBef>
                <a:spcPct val="0"/>
              </a:spcBef>
              <a:spcAft>
                <a:spcPct val="0"/>
              </a:spcAft>
              <a:buClrTx/>
              <a:buSzTx/>
              <a:buFontTx/>
              <a:buBlip>
                <a:blip r:embed="rId3"/>
              </a:buBlip>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Follow the Training Plan</a:t>
            </a:r>
          </a:p>
          <a:p>
            <a:pPr marL="742950" marR="0" lvl="1" indent="-285750" algn="l" defTabSz="914400" rtl="0" eaLnBrk="0" fontAlgn="base" latinLnBrk="0" hangingPunct="0">
              <a:lnSpc>
                <a:spcPct val="100000"/>
              </a:lnSpc>
              <a:spcBef>
                <a:spcPct val="0"/>
              </a:spcBef>
              <a:spcAft>
                <a:spcPct val="0"/>
              </a:spcAft>
              <a:buClrTx/>
              <a:buSzTx/>
              <a:buFontTx/>
              <a:buBlip>
                <a:blip r:embed="rId3"/>
              </a:buBlip>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Observe and Coach the Student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Follow Up</a:t>
            </a:r>
          </a:p>
          <a:p>
            <a:pPr marL="742950" marR="0" lvl="1" indent="-285750" algn="l" defTabSz="914400" rtl="0" eaLnBrk="0" fontAlgn="base" latinLnBrk="0" hangingPunct="0">
              <a:lnSpc>
                <a:spcPct val="100000"/>
              </a:lnSpc>
              <a:spcBef>
                <a:spcPct val="0"/>
              </a:spcBef>
              <a:spcAft>
                <a:spcPct val="0"/>
              </a:spcAft>
              <a:buClrTx/>
              <a:buSzTx/>
              <a:buFontTx/>
              <a:buBlip>
                <a:blip r:embed="rId3"/>
              </a:buBlip>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Recommend Exercises</a:t>
            </a:r>
          </a:p>
          <a:p>
            <a:pPr marL="742950" marR="0" lvl="1" indent="-285750" algn="l" defTabSz="914400" rtl="0" eaLnBrk="0" fontAlgn="base" latinLnBrk="0" hangingPunct="0">
              <a:lnSpc>
                <a:spcPct val="100000"/>
              </a:lnSpc>
              <a:spcBef>
                <a:spcPct val="0"/>
              </a:spcBef>
              <a:spcAft>
                <a:spcPct val="0"/>
              </a:spcAft>
              <a:buClrTx/>
              <a:buSzTx/>
              <a:buFontTx/>
              <a:buBlip>
                <a:blip r:embed="rId3"/>
              </a:buBlip>
              <a:tabLst/>
              <a:defRPr/>
            </a:pPr>
            <a:r>
              <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mn-cs"/>
              </a:rPr>
              <a:t>Classroom and On-Water Training</a:t>
            </a:r>
          </a:p>
        </p:txBody>
      </p:sp>
      <p:grpSp>
        <p:nvGrpSpPr>
          <p:cNvPr id="7" name="Group 6"/>
          <p:cNvGrpSpPr/>
          <p:nvPr/>
        </p:nvGrpSpPr>
        <p:grpSpPr>
          <a:xfrm>
            <a:off x="6505206" y="1520786"/>
            <a:ext cx="1782335" cy="656756"/>
            <a:chOff x="2138645" y="2716"/>
            <a:chExt cx="1818709" cy="1010394"/>
          </a:xfrm>
        </p:grpSpPr>
        <p:sp>
          <p:nvSpPr>
            <p:cNvPr id="27" name="Rounded Rectangle 26"/>
            <p:cNvSpPr/>
            <p:nvPr/>
          </p:nvSpPr>
          <p:spPr>
            <a:xfrm>
              <a:off x="2138645" y="2716"/>
              <a:ext cx="1818709" cy="1010394"/>
            </a:xfrm>
            <a:prstGeom prst="roundRect">
              <a:avLst>
                <a:gd name="adj" fmla="val 10000"/>
              </a:avLst>
            </a:prstGeom>
            <a:solidFill>
              <a:srgbClr val="007399"/>
            </a:solidFill>
            <a:ln>
              <a:solidFill>
                <a:schemeClr val="tx2">
                  <a:lumMod val="75000"/>
                </a:schemeClr>
              </a:solid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8" name="Rounded Rectangle 4"/>
            <p:cNvSpPr/>
            <p:nvPr/>
          </p:nvSpPr>
          <p:spPr>
            <a:xfrm>
              <a:off x="2168237" y="32307"/>
              <a:ext cx="1759524" cy="951208"/>
            </a:xfrm>
            <a:prstGeom prst="rect">
              <a:avLst/>
            </a:prstGeom>
            <a:solidFill>
              <a:srgbClr val="007399"/>
            </a:solid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marR="0" lvl="0" indent="0" algn="ctr" defTabSz="1289050" rtl="0" eaLnBrk="0" fontAlgn="base" latinLnBrk="0" hangingPunct="0">
                <a:lnSpc>
                  <a:spcPct val="90000"/>
                </a:lnSpc>
                <a:spcBef>
                  <a:spcPct val="0"/>
                </a:spcBef>
                <a:spcAft>
                  <a:spcPct val="35000"/>
                </a:spcAft>
                <a:buClrTx/>
                <a:buSzTx/>
                <a:buFontTx/>
                <a:buNone/>
                <a:tabLst/>
                <a:defRPr/>
              </a:pPr>
              <a:r>
                <a:rPr kumimoji="0" lang="en-US" sz="2900" b="0" i="0" u="none" strike="noStrike" kern="1200" cap="none" spc="0" normalizeH="0" baseline="0" noProof="0" dirty="0">
                  <a:ln>
                    <a:noFill/>
                  </a:ln>
                  <a:solidFill>
                    <a:srgbClr val="FFFFFF"/>
                  </a:solidFill>
                  <a:effectLst/>
                  <a:uLnTx/>
                  <a:uFillTx/>
                  <a:latin typeface="Calibri" panose="020F0502020204030204"/>
                  <a:ea typeface="+mn-ea"/>
                  <a:cs typeface="+mn-cs"/>
                </a:rPr>
                <a:t>Interview</a:t>
              </a:r>
              <a:endParaRPr kumimoji="0" lang="en-US" sz="2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8" name="Group 7"/>
          <p:cNvGrpSpPr/>
          <p:nvPr/>
        </p:nvGrpSpPr>
        <p:grpSpPr>
          <a:xfrm>
            <a:off x="7150308" y="2296539"/>
            <a:ext cx="445587" cy="246283"/>
            <a:chOff x="2820661" y="1076260"/>
            <a:chExt cx="454677" cy="378897"/>
          </a:xfrm>
        </p:grpSpPr>
        <p:sp>
          <p:nvSpPr>
            <p:cNvPr id="25" name="Right Arrow 24"/>
            <p:cNvSpPr/>
            <p:nvPr/>
          </p:nvSpPr>
          <p:spPr>
            <a:xfrm rot="5400000">
              <a:off x="2858551" y="1038370"/>
              <a:ext cx="378897" cy="45467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Right Arrow 6"/>
            <p:cNvSpPr/>
            <p:nvPr/>
          </p:nvSpPr>
          <p:spPr>
            <a:xfrm>
              <a:off x="2911597" y="1076260"/>
              <a:ext cx="272807" cy="2652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844550" rtl="0" eaLnBrk="0" fontAlgn="base" latinLnBrk="0" hangingPunct="0">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9" name="Group 8"/>
          <p:cNvGrpSpPr/>
          <p:nvPr/>
        </p:nvGrpSpPr>
        <p:grpSpPr>
          <a:xfrm>
            <a:off x="6520567" y="2661512"/>
            <a:ext cx="1782335" cy="656756"/>
            <a:chOff x="2168238" y="1600547"/>
            <a:chExt cx="1818709" cy="1010394"/>
          </a:xfrm>
          <a:solidFill>
            <a:srgbClr val="007399"/>
          </a:solidFill>
        </p:grpSpPr>
        <p:sp>
          <p:nvSpPr>
            <p:cNvPr id="23" name="Rounded Rectangle 22"/>
            <p:cNvSpPr/>
            <p:nvPr/>
          </p:nvSpPr>
          <p:spPr>
            <a:xfrm>
              <a:off x="2168238" y="1600547"/>
              <a:ext cx="1818709" cy="1010394"/>
            </a:xfrm>
            <a:prstGeom prst="roundRect">
              <a:avLst>
                <a:gd name="adj" fmla="val 10000"/>
              </a:avLst>
            </a:prstGeom>
            <a:grpFill/>
            <a:ln>
              <a:solidFill>
                <a:schemeClr val="tx2">
                  <a:lumMod val="75000"/>
                </a:schemeClr>
              </a:solid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4" name="Rounded Rectangle 8"/>
            <p:cNvSpPr/>
            <p:nvPr/>
          </p:nvSpPr>
          <p:spPr>
            <a:xfrm>
              <a:off x="2197830" y="1916724"/>
              <a:ext cx="1759523" cy="2537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marR="0" lvl="0" indent="0" algn="ctr" defTabSz="1289050" rtl="0" eaLnBrk="0" fontAlgn="base" latinLnBrk="0" hangingPunct="0">
                <a:lnSpc>
                  <a:spcPct val="90000"/>
                </a:lnSpc>
                <a:spcBef>
                  <a:spcPct val="0"/>
                </a:spcBef>
                <a:spcAft>
                  <a:spcPct val="35000"/>
                </a:spcAft>
                <a:buClrTx/>
                <a:buSzTx/>
                <a:buFontTx/>
                <a:buNone/>
                <a:tabLst/>
                <a:defRPr/>
              </a:pPr>
              <a:r>
                <a:rPr kumimoji="0" lang="en-US" sz="2900" b="0" i="0" u="none" strike="noStrike" kern="1200" cap="none" spc="0" normalizeH="0" baseline="0" noProof="0" dirty="0">
                  <a:ln>
                    <a:noFill/>
                  </a:ln>
                  <a:solidFill>
                    <a:srgbClr val="FFFFFF"/>
                  </a:solidFill>
                  <a:effectLst/>
                  <a:uLnTx/>
                  <a:uFillTx/>
                  <a:latin typeface="Calibri" panose="020F0502020204030204"/>
                  <a:ea typeface="+mn-ea"/>
                  <a:cs typeface="+mn-cs"/>
                </a:rPr>
                <a:t>Plan</a:t>
              </a:r>
            </a:p>
          </p:txBody>
        </p:sp>
      </p:grpSp>
      <p:grpSp>
        <p:nvGrpSpPr>
          <p:cNvPr id="10" name="Group 9"/>
          <p:cNvGrpSpPr/>
          <p:nvPr/>
        </p:nvGrpSpPr>
        <p:grpSpPr>
          <a:xfrm>
            <a:off x="7202580" y="3429002"/>
            <a:ext cx="445587" cy="295539"/>
            <a:chOff x="2820661" y="2591851"/>
            <a:chExt cx="454677" cy="454675"/>
          </a:xfrm>
        </p:grpSpPr>
        <p:sp>
          <p:nvSpPr>
            <p:cNvPr id="21" name="Right Arrow 20"/>
            <p:cNvSpPr/>
            <p:nvPr/>
          </p:nvSpPr>
          <p:spPr>
            <a:xfrm rot="5400000">
              <a:off x="2858551" y="2629739"/>
              <a:ext cx="378897" cy="45467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Right Arrow 10"/>
            <p:cNvSpPr/>
            <p:nvPr/>
          </p:nvSpPr>
          <p:spPr>
            <a:xfrm>
              <a:off x="2911597" y="2591851"/>
              <a:ext cx="272807" cy="2652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844550" rtl="0" eaLnBrk="0" fontAlgn="base" latinLnBrk="0" hangingPunct="0">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2" name="Group 11"/>
          <p:cNvGrpSpPr/>
          <p:nvPr/>
        </p:nvGrpSpPr>
        <p:grpSpPr>
          <a:xfrm>
            <a:off x="6534207" y="3835333"/>
            <a:ext cx="1782335" cy="656756"/>
            <a:chOff x="2138645" y="3154830"/>
            <a:chExt cx="1818709" cy="1010394"/>
          </a:xfrm>
          <a:solidFill>
            <a:srgbClr val="007399"/>
          </a:solidFill>
        </p:grpSpPr>
        <p:sp>
          <p:nvSpPr>
            <p:cNvPr id="19" name="Rounded Rectangle 18"/>
            <p:cNvSpPr/>
            <p:nvPr/>
          </p:nvSpPr>
          <p:spPr>
            <a:xfrm>
              <a:off x="2138645" y="3154830"/>
              <a:ext cx="1818709" cy="1010394"/>
            </a:xfrm>
            <a:prstGeom prst="roundRect">
              <a:avLst>
                <a:gd name="adj" fmla="val 10000"/>
              </a:avLst>
            </a:prstGeom>
            <a:grpFill/>
            <a:ln>
              <a:solidFill>
                <a:schemeClr val="tx2">
                  <a:lumMod val="75000"/>
                </a:schemeClr>
              </a:solid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0" name="Rounded Rectangle 12"/>
            <p:cNvSpPr/>
            <p:nvPr/>
          </p:nvSpPr>
          <p:spPr>
            <a:xfrm>
              <a:off x="2168238" y="3154830"/>
              <a:ext cx="1759523" cy="8598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marR="0" lvl="0" indent="0" algn="ctr" defTabSz="1289050" rtl="0" eaLnBrk="0" fontAlgn="base" latinLnBrk="0" hangingPunct="0">
                <a:lnSpc>
                  <a:spcPct val="90000"/>
                </a:lnSpc>
                <a:spcBef>
                  <a:spcPct val="0"/>
                </a:spcBef>
                <a:spcAft>
                  <a:spcPct val="35000"/>
                </a:spcAft>
                <a:buClrTx/>
                <a:buSzTx/>
                <a:buFontTx/>
                <a:buNone/>
                <a:tabLst/>
                <a:defRPr/>
              </a:pPr>
              <a:r>
                <a:rPr kumimoji="0" lang="en-US" sz="2900" b="0" i="0" u="none" strike="noStrike" kern="1200" cap="none" spc="0" normalizeH="0" baseline="0" noProof="0" dirty="0">
                  <a:ln>
                    <a:noFill/>
                  </a:ln>
                  <a:solidFill>
                    <a:srgbClr val="FFFFFF"/>
                  </a:solidFill>
                  <a:effectLst/>
                  <a:uLnTx/>
                  <a:uFillTx/>
                  <a:latin typeface="Calibri" panose="020F0502020204030204"/>
                  <a:ea typeface="+mn-ea"/>
                  <a:cs typeface="+mn-cs"/>
                </a:rPr>
                <a:t>Train</a:t>
              </a:r>
            </a:p>
          </p:txBody>
        </p:sp>
      </p:grpSp>
      <p:grpSp>
        <p:nvGrpSpPr>
          <p:cNvPr id="13" name="Group 12"/>
          <p:cNvGrpSpPr/>
          <p:nvPr/>
        </p:nvGrpSpPr>
        <p:grpSpPr>
          <a:xfrm>
            <a:off x="7188940" y="4656099"/>
            <a:ext cx="445587" cy="246283"/>
            <a:chOff x="2820661" y="4107442"/>
            <a:chExt cx="454677" cy="378897"/>
          </a:xfrm>
        </p:grpSpPr>
        <p:sp>
          <p:nvSpPr>
            <p:cNvPr id="17" name="Right Arrow 16"/>
            <p:cNvSpPr/>
            <p:nvPr/>
          </p:nvSpPr>
          <p:spPr>
            <a:xfrm rot="5400000">
              <a:off x="2858551" y="4069552"/>
              <a:ext cx="378897" cy="45467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Right Arrow 14"/>
            <p:cNvSpPr/>
            <p:nvPr/>
          </p:nvSpPr>
          <p:spPr>
            <a:xfrm>
              <a:off x="2911597" y="4107442"/>
              <a:ext cx="272807" cy="2652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844550" rtl="0" eaLnBrk="0" fontAlgn="base" latinLnBrk="0" hangingPunct="0">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4" name="Group 13"/>
          <p:cNvGrpSpPr/>
          <p:nvPr/>
        </p:nvGrpSpPr>
        <p:grpSpPr>
          <a:xfrm>
            <a:off x="6520565" y="4937088"/>
            <a:ext cx="1782335" cy="800253"/>
            <a:chOff x="2152563" y="2629520"/>
            <a:chExt cx="1818709" cy="1231159"/>
          </a:xfrm>
          <a:solidFill>
            <a:srgbClr val="007399"/>
          </a:solidFill>
        </p:grpSpPr>
        <p:sp>
          <p:nvSpPr>
            <p:cNvPr id="15" name="Rounded Rectangle 14"/>
            <p:cNvSpPr/>
            <p:nvPr/>
          </p:nvSpPr>
          <p:spPr>
            <a:xfrm>
              <a:off x="2152563" y="2629520"/>
              <a:ext cx="1818709" cy="1231159"/>
            </a:xfrm>
            <a:prstGeom prst="roundRect">
              <a:avLst>
                <a:gd name="adj" fmla="val 10000"/>
              </a:avLst>
            </a:prstGeom>
            <a:grpFill/>
            <a:ln>
              <a:solidFill>
                <a:schemeClr val="tx2">
                  <a:lumMod val="75000"/>
                </a:schemeClr>
              </a:solid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6" name="Rounded Rectangle 16"/>
            <p:cNvSpPr/>
            <p:nvPr/>
          </p:nvSpPr>
          <p:spPr>
            <a:xfrm>
              <a:off x="2168238" y="2644773"/>
              <a:ext cx="1759523" cy="12006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marR="0" lvl="0" indent="0" algn="ctr" defTabSz="1289050" rtl="0" eaLnBrk="0" fontAlgn="base" latinLnBrk="0" hangingPunct="0">
                <a:lnSpc>
                  <a:spcPct val="90000"/>
                </a:lnSpc>
                <a:spcBef>
                  <a:spcPct val="0"/>
                </a:spcBef>
                <a:spcAft>
                  <a:spcPct val="35000"/>
                </a:spcAft>
                <a:buClrTx/>
                <a:buSzTx/>
                <a:buFontTx/>
                <a:buNone/>
                <a:tabLst/>
                <a:defRPr/>
              </a:pPr>
              <a:r>
                <a:rPr kumimoji="0" lang="en-US" sz="2900" b="0" i="0" u="none" strike="noStrike" kern="1200" cap="none" spc="0" normalizeH="0" baseline="0" noProof="0" dirty="0">
                  <a:ln>
                    <a:noFill/>
                  </a:ln>
                  <a:solidFill>
                    <a:srgbClr val="FFFFFF"/>
                  </a:solidFill>
                  <a:effectLst/>
                  <a:uLnTx/>
                  <a:uFillTx/>
                  <a:latin typeface="Calibri" panose="020F0502020204030204"/>
                  <a:ea typeface="+mn-ea"/>
                  <a:cs typeface="+mn-cs"/>
                </a:rPr>
                <a:t>Follow-up</a:t>
              </a:r>
            </a:p>
          </p:txBody>
        </p:sp>
      </p:grpSp>
    </p:spTree>
    <p:extLst>
      <p:ext uri="{BB962C8B-B14F-4D97-AF65-F5344CB8AC3E}">
        <p14:creationId xmlns="" xmlns:p14="http://schemas.microsoft.com/office/powerpoint/2010/main" val="2365708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1" y="268894"/>
            <a:ext cx="7881731" cy="1143000"/>
          </a:xfrm>
        </p:spPr>
        <p:txBody>
          <a:bodyPr/>
          <a:lstStyle/>
          <a:p>
            <a:r>
              <a:rPr lang="en-US" b="1" dirty="0"/>
              <a:t>Student Interview</a:t>
            </a:r>
          </a:p>
        </p:txBody>
      </p:sp>
      <p:sp>
        <p:nvSpPr>
          <p:cNvPr id="3" name="Rectangle 2"/>
          <p:cNvSpPr/>
          <p:nvPr/>
        </p:nvSpPr>
        <p:spPr>
          <a:xfrm>
            <a:off x="1166191" y="1883324"/>
            <a:ext cx="7142922"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TextBox 1"/>
          <p:cNvSpPr txBox="1"/>
          <p:nvPr/>
        </p:nvSpPr>
        <p:spPr>
          <a:xfrm>
            <a:off x="834887" y="1616765"/>
            <a:ext cx="7222435"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Objective of the Interview</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Learn more about the needs of the Student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Agree on what will be covered in the Training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The Interview</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Should be conducted at least several days in advance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This allows the instructor adequate time to prepare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The Interview should be conducted in person or over the phone</a:t>
            </a:r>
          </a:p>
        </p:txBody>
      </p:sp>
    </p:spTree>
    <p:extLst>
      <p:ext uri="{BB962C8B-B14F-4D97-AF65-F5344CB8AC3E}">
        <p14:creationId xmlns="" xmlns:p14="http://schemas.microsoft.com/office/powerpoint/2010/main" val="123035314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1" y="268894"/>
            <a:ext cx="7881731" cy="1143000"/>
          </a:xfrm>
        </p:spPr>
        <p:txBody>
          <a:bodyPr/>
          <a:lstStyle/>
          <a:p>
            <a:r>
              <a:rPr lang="en-US" b="1" dirty="0"/>
              <a:t>Planning the Training</a:t>
            </a:r>
          </a:p>
        </p:txBody>
      </p:sp>
      <p:sp>
        <p:nvSpPr>
          <p:cNvPr id="3" name="Rectangle 2"/>
          <p:cNvSpPr/>
          <p:nvPr/>
        </p:nvSpPr>
        <p:spPr>
          <a:xfrm>
            <a:off x="1166191" y="1883324"/>
            <a:ext cx="7142922"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Rectangle 1"/>
          <p:cNvSpPr/>
          <p:nvPr/>
        </p:nvSpPr>
        <p:spPr>
          <a:xfrm>
            <a:off x="609600" y="1201493"/>
            <a:ext cx="7938051" cy="489364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Use the provided worksheet to build the lesson plan for the training session. Follow these steps: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Review the exercises discussed during the interview.</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Add the requested exercises to the worksheet.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Identify those skills that are related and determine the best sequence to present them.</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Determine if any other exercises should be included to support more advanced skills.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Calculate a reasonable time to conduct each exercise. Allow appropriate time for instruction, demonstration, and practice for each skill.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Trim the list in order to fit the time allotted for training.</a:t>
            </a:r>
          </a:p>
        </p:txBody>
      </p:sp>
    </p:spTree>
    <p:extLst>
      <p:ext uri="{BB962C8B-B14F-4D97-AF65-F5344CB8AC3E}">
        <p14:creationId xmlns="" xmlns:p14="http://schemas.microsoft.com/office/powerpoint/2010/main" val="320644730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45439"/>
            <a:ext cx="4202430" cy="788035"/>
          </a:xfrm>
          <a:prstGeom prst="rect">
            <a:avLst/>
          </a:prstGeom>
        </p:spPr>
        <p:txBody>
          <a:bodyPr vert="horz" wrap="square" lIns="0" tIns="12700" rIns="0" bIns="0" rtlCol="0">
            <a:spAutoFit/>
          </a:bodyPr>
          <a:lstStyle/>
          <a:p>
            <a:pPr marL="12700">
              <a:lnSpc>
                <a:spcPct val="100000"/>
              </a:lnSpc>
              <a:spcBef>
                <a:spcPts val="100"/>
              </a:spcBef>
            </a:pPr>
            <a:r>
              <a:rPr spc="-10" dirty="0"/>
              <a:t>What </a:t>
            </a:r>
            <a:r>
              <a:rPr spc="-225" dirty="0"/>
              <a:t>To</a:t>
            </a:r>
            <a:r>
              <a:rPr spc="-75" dirty="0"/>
              <a:t> </a:t>
            </a:r>
            <a:r>
              <a:rPr spc="-5" dirty="0"/>
              <a:t>Include</a:t>
            </a:r>
          </a:p>
        </p:txBody>
      </p:sp>
      <p:sp>
        <p:nvSpPr>
          <p:cNvPr id="3" name="object 3"/>
          <p:cNvSpPr txBox="1"/>
          <p:nvPr/>
        </p:nvSpPr>
        <p:spPr>
          <a:xfrm>
            <a:off x="535940" y="1250696"/>
            <a:ext cx="5377815" cy="4689475"/>
          </a:xfrm>
          <a:prstGeom prst="rect">
            <a:avLst/>
          </a:prstGeom>
        </p:spPr>
        <p:txBody>
          <a:bodyPr vert="horz" wrap="square" lIns="0" tIns="12065" rIns="0" bIns="0" rtlCol="0">
            <a:spAutoFit/>
          </a:bodyPr>
          <a:lstStyle/>
          <a:p>
            <a:pPr marL="287020" indent="-274320">
              <a:lnSpc>
                <a:spcPct val="100000"/>
              </a:lnSpc>
              <a:spcBef>
                <a:spcPts val="95"/>
              </a:spcBef>
              <a:buClr>
                <a:srgbClr val="04617B"/>
              </a:buClr>
              <a:buSzPct val="93181"/>
              <a:buFont typeface="Wingdings 2"/>
              <a:buChar char=""/>
              <a:tabLst>
                <a:tab pos="287020" algn="l"/>
              </a:tabLst>
            </a:pPr>
            <a:r>
              <a:rPr sz="2200" spc="-10" dirty="0">
                <a:latin typeface="Calibri"/>
                <a:cs typeface="Calibri"/>
              </a:rPr>
              <a:t>Mandatory</a:t>
            </a:r>
            <a:endParaRPr sz="2200">
              <a:latin typeface="Calibri"/>
              <a:cs typeface="Calibri"/>
            </a:endParaRPr>
          </a:p>
          <a:p>
            <a:pPr marL="652780" lvl="1" indent="-247015">
              <a:lnSpc>
                <a:spcPct val="100000"/>
              </a:lnSpc>
              <a:spcBef>
                <a:spcPts val="10"/>
              </a:spcBef>
              <a:buClr>
                <a:srgbClr val="04617B"/>
              </a:buClr>
              <a:buSzPct val="85000"/>
              <a:buFont typeface="Wingdings 2"/>
              <a:buChar char=""/>
              <a:tabLst>
                <a:tab pos="652780" algn="l"/>
              </a:tabLst>
            </a:pPr>
            <a:r>
              <a:rPr sz="2000" spc="-20" dirty="0">
                <a:latin typeface="Calibri"/>
                <a:cs typeface="Calibri"/>
              </a:rPr>
              <a:t>Vessel </a:t>
            </a:r>
            <a:r>
              <a:rPr sz="2000" spc="-15" dirty="0">
                <a:latin typeface="Calibri"/>
                <a:cs typeface="Calibri"/>
              </a:rPr>
              <a:t>Safety</a:t>
            </a:r>
            <a:r>
              <a:rPr sz="2000" spc="35" dirty="0">
                <a:latin typeface="Calibri"/>
                <a:cs typeface="Calibri"/>
              </a:rPr>
              <a:t> </a:t>
            </a:r>
            <a:r>
              <a:rPr sz="2000" spc="-5" dirty="0">
                <a:latin typeface="Calibri"/>
                <a:cs typeface="Calibri"/>
              </a:rPr>
              <a:t>Check</a:t>
            </a:r>
            <a:endParaRPr sz="2000">
              <a:latin typeface="Calibri"/>
              <a:cs typeface="Calibri"/>
            </a:endParaRPr>
          </a:p>
          <a:p>
            <a:pPr marL="652780" lvl="1" indent="-247015">
              <a:lnSpc>
                <a:spcPct val="100000"/>
              </a:lnSpc>
              <a:buClr>
                <a:srgbClr val="04617B"/>
              </a:buClr>
              <a:buSzPct val="85000"/>
              <a:buFont typeface="Wingdings 2"/>
              <a:buChar char=""/>
              <a:tabLst>
                <a:tab pos="652780" algn="l"/>
              </a:tabLst>
            </a:pPr>
            <a:r>
              <a:rPr sz="2000" spc="-15" dirty="0">
                <a:latin typeface="Calibri"/>
                <a:cs typeface="Calibri"/>
              </a:rPr>
              <a:t>Safety</a:t>
            </a:r>
            <a:r>
              <a:rPr sz="2000" spc="-10" dirty="0">
                <a:latin typeface="Calibri"/>
                <a:cs typeface="Calibri"/>
              </a:rPr>
              <a:t> Procedures</a:t>
            </a:r>
            <a:endParaRPr sz="2000">
              <a:latin typeface="Calibri"/>
              <a:cs typeface="Calibri"/>
            </a:endParaRPr>
          </a:p>
          <a:p>
            <a:pPr marL="652780" lvl="1" indent="-247015">
              <a:lnSpc>
                <a:spcPct val="100000"/>
              </a:lnSpc>
              <a:buClr>
                <a:srgbClr val="04617B"/>
              </a:buClr>
              <a:buSzPct val="85000"/>
              <a:buFont typeface="Wingdings 2"/>
              <a:buChar char=""/>
              <a:tabLst>
                <a:tab pos="652780" algn="l"/>
              </a:tabLst>
            </a:pPr>
            <a:r>
              <a:rPr sz="2000" spc="-15" dirty="0">
                <a:latin typeface="Calibri"/>
                <a:cs typeface="Calibri"/>
              </a:rPr>
              <a:t>Weather</a:t>
            </a:r>
            <a:r>
              <a:rPr sz="2000" spc="-5" dirty="0">
                <a:latin typeface="Calibri"/>
                <a:cs typeface="Calibri"/>
              </a:rPr>
              <a:t> </a:t>
            </a:r>
            <a:r>
              <a:rPr sz="2000" dirty="0">
                <a:latin typeface="Calibri"/>
                <a:cs typeface="Calibri"/>
              </a:rPr>
              <a:t>Check</a:t>
            </a:r>
            <a:endParaRPr sz="2000">
              <a:latin typeface="Calibri"/>
              <a:cs typeface="Calibri"/>
            </a:endParaRPr>
          </a:p>
          <a:p>
            <a:pPr marL="652780" lvl="1" indent="-247015">
              <a:lnSpc>
                <a:spcPts val="2395"/>
              </a:lnSpc>
              <a:buClr>
                <a:srgbClr val="04617B"/>
              </a:buClr>
              <a:buSzPct val="85000"/>
              <a:buFont typeface="Wingdings 2"/>
              <a:buChar char=""/>
              <a:tabLst>
                <a:tab pos="652780" algn="l"/>
              </a:tabLst>
            </a:pPr>
            <a:r>
              <a:rPr sz="2000" spc="-15" dirty="0">
                <a:latin typeface="Calibri"/>
                <a:cs typeface="Calibri"/>
              </a:rPr>
              <a:t>Life </a:t>
            </a:r>
            <a:r>
              <a:rPr sz="2000" spc="-10" dirty="0">
                <a:latin typeface="Calibri"/>
                <a:cs typeface="Calibri"/>
              </a:rPr>
              <a:t>Jackets worn </a:t>
            </a:r>
            <a:r>
              <a:rPr sz="2000" spc="-15" dirty="0">
                <a:latin typeface="Calibri"/>
                <a:cs typeface="Calibri"/>
              </a:rPr>
              <a:t>at </a:t>
            </a:r>
            <a:r>
              <a:rPr sz="2000" spc="-5" dirty="0">
                <a:latin typeface="Calibri"/>
                <a:cs typeface="Calibri"/>
              </a:rPr>
              <a:t>all</a:t>
            </a:r>
            <a:r>
              <a:rPr sz="2000" spc="55" dirty="0">
                <a:latin typeface="Calibri"/>
                <a:cs typeface="Calibri"/>
              </a:rPr>
              <a:t> </a:t>
            </a:r>
            <a:r>
              <a:rPr sz="2000" spc="-5" dirty="0">
                <a:latin typeface="Calibri"/>
                <a:cs typeface="Calibri"/>
              </a:rPr>
              <a:t>times</a:t>
            </a:r>
            <a:endParaRPr sz="2000">
              <a:latin typeface="Calibri"/>
              <a:cs typeface="Calibri"/>
            </a:endParaRPr>
          </a:p>
          <a:p>
            <a:pPr marL="287020" indent="-274320">
              <a:lnSpc>
                <a:spcPts val="2635"/>
              </a:lnSpc>
              <a:buClr>
                <a:srgbClr val="04617B"/>
              </a:buClr>
              <a:buSzPct val="93181"/>
              <a:buFont typeface="Wingdings 2"/>
              <a:buChar char=""/>
              <a:tabLst>
                <a:tab pos="287020" algn="l"/>
              </a:tabLst>
            </a:pPr>
            <a:r>
              <a:rPr sz="2200" spc="-5" dirty="0">
                <a:latin typeface="Calibri"/>
                <a:cs typeface="Calibri"/>
              </a:rPr>
              <a:t>Optional</a:t>
            </a:r>
            <a:endParaRPr sz="2200">
              <a:latin typeface="Calibri"/>
              <a:cs typeface="Calibri"/>
            </a:endParaRPr>
          </a:p>
          <a:p>
            <a:pPr marL="652780" lvl="1" indent="-247015">
              <a:lnSpc>
                <a:spcPct val="100000"/>
              </a:lnSpc>
              <a:spcBef>
                <a:spcPts val="5"/>
              </a:spcBef>
              <a:buClr>
                <a:srgbClr val="04617B"/>
              </a:buClr>
              <a:buSzPct val="85000"/>
              <a:buFont typeface="Wingdings 2"/>
              <a:buChar char=""/>
              <a:tabLst>
                <a:tab pos="652780" algn="l"/>
              </a:tabLst>
            </a:pPr>
            <a:r>
              <a:rPr sz="2000" spc="-10" dirty="0">
                <a:latin typeface="Calibri"/>
                <a:cs typeface="Calibri"/>
              </a:rPr>
              <a:t>Equipment </a:t>
            </a:r>
            <a:r>
              <a:rPr sz="2000" spc="-15" dirty="0">
                <a:latin typeface="Calibri"/>
                <a:cs typeface="Calibri"/>
              </a:rPr>
              <a:t>Review </a:t>
            </a:r>
            <a:r>
              <a:rPr sz="2000" dirty="0">
                <a:latin typeface="Calibri"/>
                <a:cs typeface="Calibri"/>
              </a:rPr>
              <a:t>and</a:t>
            </a:r>
            <a:r>
              <a:rPr sz="2000" spc="-15" dirty="0">
                <a:latin typeface="Calibri"/>
                <a:cs typeface="Calibri"/>
              </a:rPr>
              <a:t> </a:t>
            </a:r>
            <a:r>
              <a:rPr sz="2000" spc="-5" dirty="0">
                <a:latin typeface="Calibri"/>
                <a:cs typeface="Calibri"/>
              </a:rPr>
              <a:t>Recommendations</a:t>
            </a:r>
            <a:endParaRPr sz="2000">
              <a:latin typeface="Calibri"/>
              <a:cs typeface="Calibri"/>
            </a:endParaRPr>
          </a:p>
          <a:p>
            <a:pPr marL="652780" lvl="1" indent="-247015">
              <a:lnSpc>
                <a:spcPct val="100000"/>
              </a:lnSpc>
              <a:buClr>
                <a:srgbClr val="04617B"/>
              </a:buClr>
              <a:buSzPct val="85000"/>
              <a:buFont typeface="Wingdings 2"/>
              <a:buChar char=""/>
              <a:tabLst>
                <a:tab pos="652780" algn="l"/>
              </a:tabLst>
            </a:pPr>
            <a:r>
              <a:rPr sz="2000" spc="-20" dirty="0">
                <a:latin typeface="Calibri"/>
                <a:cs typeface="Calibri"/>
              </a:rPr>
              <a:t>Trailering </a:t>
            </a:r>
            <a:r>
              <a:rPr sz="2000" dirty="0">
                <a:latin typeface="Calibri"/>
                <a:cs typeface="Calibri"/>
              </a:rPr>
              <a:t>–</a:t>
            </a:r>
            <a:r>
              <a:rPr sz="2000" spc="25" dirty="0">
                <a:latin typeface="Calibri"/>
                <a:cs typeface="Calibri"/>
              </a:rPr>
              <a:t> </a:t>
            </a:r>
            <a:r>
              <a:rPr sz="2000" dirty="0">
                <a:latin typeface="Calibri"/>
                <a:cs typeface="Calibri"/>
              </a:rPr>
              <a:t>Launching/Retrieving</a:t>
            </a:r>
            <a:endParaRPr sz="2000">
              <a:latin typeface="Calibri"/>
              <a:cs typeface="Calibri"/>
            </a:endParaRPr>
          </a:p>
          <a:p>
            <a:pPr marL="652780" lvl="1" indent="-247015">
              <a:lnSpc>
                <a:spcPct val="100000"/>
              </a:lnSpc>
              <a:buClr>
                <a:srgbClr val="04617B"/>
              </a:buClr>
              <a:buSzPct val="85000"/>
              <a:buFont typeface="Wingdings 2"/>
              <a:buChar char=""/>
              <a:tabLst>
                <a:tab pos="652780" algn="l"/>
              </a:tabLst>
            </a:pPr>
            <a:r>
              <a:rPr sz="2000" dirty="0">
                <a:latin typeface="Calibri"/>
                <a:cs typeface="Calibri"/>
              </a:rPr>
              <a:t>Docking – </a:t>
            </a:r>
            <a:r>
              <a:rPr sz="2000" spc="-10" dirty="0">
                <a:latin typeface="Calibri"/>
                <a:cs typeface="Calibri"/>
              </a:rPr>
              <a:t>Leaving </a:t>
            </a:r>
            <a:r>
              <a:rPr sz="2000" dirty="0">
                <a:latin typeface="Calibri"/>
                <a:cs typeface="Calibri"/>
              </a:rPr>
              <a:t>and </a:t>
            </a:r>
            <a:r>
              <a:rPr sz="2000" spc="-5" dirty="0">
                <a:latin typeface="Calibri"/>
                <a:cs typeface="Calibri"/>
              </a:rPr>
              <a:t>Returning, </a:t>
            </a:r>
            <a:r>
              <a:rPr sz="2000" spc="-25" dirty="0">
                <a:latin typeface="Calibri"/>
                <a:cs typeface="Calibri"/>
              </a:rPr>
              <a:t>Tying</a:t>
            </a:r>
            <a:r>
              <a:rPr sz="2000" spc="-80" dirty="0">
                <a:latin typeface="Calibri"/>
                <a:cs typeface="Calibri"/>
              </a:rPr>
              <a:t> </a:t>
            </a:r>
            <a:r>
              <a:rPr sz="2000" spc="-5" dirty="0">
                <a:latin typeface="Calibri"/>
                <a:cs typeface="Calibri"/>
              </a:rPr>
              <a:t>Up</a:t>
            </a:r>
            <a:endParaRPr sz="2000">
              <a:latin typeface="Calibri"/>
              <a:cs typeface="Calibri"/>
            </a:endParaRPr>
          </a:p>
          <a:p>
            <a:pPr marL="652780" lvl="1" indent="-247015">
              <a:lnSpc>
                <a:spcPct val="100000"/>
              </a:lnSpc>
              <a:buClr>
                <a:srgbClr val="04617B"/>
              </a:buClr>
              <a:buSzPct val="85000"/>
              <a:buFont typeface="Wingdings 2"/>
              <a:buChar char=""/>
              <a:tabLst>
                <a:tab pos="652780" algn="l"/>
              </a:tabLst>
            </a:pPr>
            <a:r>
              <a:rPr sz="2000" spc="-5" dirty="0">
                <a:latin typeface="Calibri"/>
                <a:cs typeface="Calibri"/>
              </a:rPr>
              <a:t>Close </a:t>
            </a:r>
            <a:r>
              <a:rPr sz="2000" spc="-10" dirty="0">
                <a:latin typeface="Calibri"/>
                <a:cs typeface="Calibri"/>
              </a:rPr>
              <a:t>Quarters</a:t>
            </a:r>
            <a:r>
              <a:rPr sz="2000" spc="35" dirty="0">
                <a:latin typeface="Calibri"/>
                <a:cs typeface="Calibri"/>
              </a:rPr>
              <a:t> </a:t>
            </a:r>
            <a:r>
              <a:rPr sz="2000" spc="-5" dirty="0">
                <a:latin typeface="Calibri"/>
                <a:cs typeface="Calibri"/>
              </a:rPr>
              <a:t>Maneuvering</a:t>
            </a:r>
            <a:endParaRPr sz="2000">
              <a:latin typeface="Calibri"/>
              <a:cs typeface="Calibri"/>
            </a:endParaRPr>
          </a:p>
          <a:p>
            <a:pPr marL="652780" lvl="1" indent="-247015">
              <a:lnSpc>
                <a:spcPts val="2395"/>
              </a:lnSpc>
              <a:buClr>
                <a:srgbClr val="04617B"/>
              </a:buClr>
              <a:buSzPct val="85000"/>
              <a:buFont typeface="Wingdings 2"/>
              <a:buChar char=""/>
              <a:tabLst>
                <a:tab pos="652780" algn="l"/>
              </a:tabLst>
            </a:pPr>
            <a:r>
              <a:rPr sz="2000" dirty="0">
                <a:latin typeface="Calibri"/>
                <a:cs typeface="Calibri"/>
              </a:rPr>
              <a:t>Open </a:t>
            </a:r>
            <a:r>
              <a:rPr sz="2000" spc="-25" dirty="0">
                <a:latin typeface="Calibri"/>
                <a:cs typeface="Calibri"/>
              </a:rPr>
              <a:t>Water</a:t>
            </a:r>
            <a:r>
              <a:rPr sz="2000" spc="-10" dirty="0">
                <a:latin typeface="Calibri"/>
                <a:cs typeface="Calibri"/>
              </a:rPr>
              <a:t> </a:t>
            </a:r>
            <a:r>
              <a:rPr sz="2000" spc="-5" dirty="0">
                <a:latin typeface="Calibri"/>
                <a:cs typeface="Calibri"/>
              </a:rPr>
              <a:t>Maneuvering</a:t>
            </a:r>
            <a:endParaRPr sz="2000">
              <a:latin typeface="Calibri"/>
              <a:cs typeface="Calibri"/>
            </a:endParaRPr>
          </a:p>
          <a:p>
            <a:pPr marL="287020" indent="-274320">
              <a:lnSpc>
                <a:spcPts val="2635"/>
              </a:lnSpc>
              <a:buClr>
                <a:srgbClr val="04617B"/>
              </a:buClr>
              <a:buSzPct val="93181"/>
              <a:buFont typeface="Wingdings 2"/>
              <a:buChar char=""/>
              <a:tabLst>
                <a:tab pos="287020" algn="l"/>
              </a:tabLst>
            </a:pPr>
            <a:r>
              <a:rPr sz="2200" spc="-10" dirty="0">
                <a:latin typeface="Calibri"/>
                <a:cs typeface="Calibri"/>
              </a:rPr>
              <a:t>Follow </a:t>
            </a:r>
            <a:r>
              <a:rPr sz="2200" spc="-5" dirty="0">
                <a:latin typeface="Calibri"/>
                <a:cs typeface="Calibri"/>
              </a:rPr>
              <a:t>Up</a:t>
            </a:r>
            <a:endParaRPr sz="2200">
              <a:latin typeface="Calibri"/>
              <a:cs typeface="Calibri"/>
            </a:endParaRPr>
          </a:p>
          <a:p>
            <a:pPr marL="652780" lvl="1" indent="-247015">
              <a:lnSpc>
                <a:spcPct val="100000"/>
              </a:lnSpc>
              <a:spcBef>
                <a:spcPts val="10"/>
              </a:spcBef>
              <a:buClr>
                <a:srgbClr val="04617B"/>
              </a:buClr>
              <a:buSzPct val="85000"/>
              <a:buFont typeface="Wingdings 2"/>
              <a:buChar char=""/>
              <a:tabLst>
                <a:tab pos="652780" algn="l"/>
              </a:tabLst>
            </a:pPr>
            <a:r>
              <a:rPr sz="2000" spc="-25" dirty="0">
                <a:latin typeface="Calibri"/>
                <a:cs typeface="Calibri"/>
              </a:rPr>
              <a:t>Training</a:t>
            </a:r>
            <a:r>
              <a:rPr sz="2000" spc="-10" dirty="0">
                <a:latin typeface="Calibri"/>
                <a:cs typeface="Calibri"/>
              </a:rPr>
              <a:t> Exercises</a:t>
            </a:r>
            <a:endParaRPr sz="2000">
              <a:latin typeface="Calibri"/>
              <a:cs typeface="Calibri"/>
            </a:endParaRPr>
          </a:p>
          <a:p>
            <a:pPr marL="652780" lvl="1" indent="-247015">
              <a:lnSpc>
                <a:spcPct val="100000"/>
              </a:lnSpc>
              <a:buClr>
                <a:srgbClr val="04617B"/>
              </a:buClr>
              <a:buSzPct val="85000"/>
              <a:buFont typeface="Wingdings 2"/>
              <a:buChar char=""/>
              <a:tabLst>
                <a:tab pos="652780" algn="l"/>
              </a:tabLst>
            </a:pPr>
            <a:r>
              <a:rPr sz="2000" spc="-10" dirty="0">
                <a:latin typeface="Calibri"/>
                <a:cs typeface="Calibri"/>
              </a:rPr>
              <a:t>Course</a:t>
            </a:r>
            <a:r>
              <a:rPr sz="2000" spc="-15" dirty="0">
                <a:latin typeface="Calibri"/>
                <a:cs typeface="Calibri"/>
              </a:rPr>
              <a:t> </a:t>
            </a:r>
            <a:r>
              <a:rPr sz="2000" spc="-10" dirty="0">
                <a:latin typeface="Calibri"/>
                <a:cs typeface="Calibri"/>
              </a:rPr>
              <a:t>Recommendations</a:t>
            </a:r>
            <a:endParaRPr sz="2000">
              <a:latin typeface="Calibri"/>
              <a:cs typeface="Calibri"/>
            </a:endParaRPr>
          </a:p>
          <a:p>
            <a:pPr marL="652780" lvl="1" indent="-247015">
              <a:lnSpc>
                <a:spcPct val="100000"/>
              </a:lnSpc>
              <a:buClr>
                <a:srgbClr val="04617B"/>
              </a:buClr>
              <a:buSzPct val="85000"/>
              <a:buFont typeface="Wingdings 2"/>
              <a:buChar char=""/>
              <a:tabLst>
                <a:tab pos="652780" algn="l"/>
              </a:tabLst>
            </a:pPr>
            <a:r>
              <a:rPr sz="2000" spc="-5" dirty="0">
                <a:latin typeface="Calibri"/>
                <a:cs typeface="Calibri"/>
              </a:rPr>
              <a:t>Boating </a:t>
            </a:r>
            <a:r>
              <a:rPr sz="2000" dirty="0">
                <a:latin typeface="Calibri"/>
                <a:cs typeface="Calibri"/>
              </a:rPr>
              <a:t>Aids – </a:t>
            </a:r>
            <a:r>
              <a:rPr sz="2000" spc="-5" dirty="0">
                <a:latin typeface="Calibri"/>
                <a:cs typeface="Calibri"/>
              </a:rPr>
              <a:t>Checklists </a:t>
            </a:r>
            <a:r>
              <a:rPr sz="2000" dirty="0">
                <a:latin typeface="Calibri"/>
                <a:cs typeface="Calibri"/>
              </a:rPr>
              <a:t>and </a:t>
            </a:r>
            <a:r>
              <a:rPr sz="2000" spc="-15" dirty="0">
                <a:latin typeface="Calibri"/>
                <a:cs typeface="Calibri"/>
              </a:rPr>
              <a:t>Safety </a:t>
            </a:r>
            <a:r>
              <a:rPr sz="2000" spc="-10" dirty="0">
                <a:latin typeface="Calibri"/>
                <a:cs typeface="Calibri"/>
              </a:rPr>
              <a:t>Materials</a:t>
            </a:r>
            <a:endParaRPr sz="2000">
              <a:latin typeface="Calibri"/>
              <a:cs typeface="Calibri"/>
            </a:endParaRPr>
          </a:p>
        </p:txBody>
      </p:sp>
      <p:sp>
        <p:nvSpPr>
          <p:cNvPr id="4" name="object 4"/>
          <p:cNvSpPr/>
          <p:nvPr/>
        </p:nvSpPr>
        <p:spPr>
          <a:xfrm>
            <a:off x="7043928" y="297181"/>
            <a:ext cx="1418843" cy="178307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069835" y="323088"/>
            <a:ext cx="1312163" cy="16763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755892" y="2112264"/>
            <a:ext cx="1935478" cy="142493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781800" y="2138172"/>
            <a:ext cx="1828799" cy="131825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755892" y="3529584"/>
            <a:ext cx="1935479" cy="132587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781800" y="3555504"/>
            <a:ext cx="1828799" cy="121918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755892" y="4890515"/>
            <a:ext cx="1935478" cy="1069847"/>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6781800" y="4916423"/>
            <a:ext cx="1828799" cy="963167"/>
          </a:xfrm>
          <a:prstGeom prst="rect">
            <a:avLst/>
          </a:prstGeom>
          <a:blipFill>
            <a:blip r:embed="rId9" cstate="print"/>
            <a:stretch>
              <a:fillRect/>
            </a:stretch>
          </a:blipFill>
        </p:spPr>
        <p:txBody>
          <a:bodyPr wrap="square" lIns="0" tIns="0" rIns="0" bIns="0" rtlCol="0"/>
          <a:lstStyle/>
          <a:p>
            <a:endParaRPr/>
          </a:p>
        </p:txBody>
      </p:sp>
      <p:sp>
        <p:nvSpPr>
          <p:cNvPr id="12" name="object 12"/>
          <p:cNvSpPr txBox="1">
            <a:spLocks noGrp="1"/>
          </p:cNvSpPr>
          <p:nvPr>
            <p:ph type="ftr" sz="quarter" idx="5"/>
          </p:nvPr>
        </p:nvSpPr>
        <p:spPr>
          <a:xfrm>
            <a:off x="444500" y="6554849"/>
            <a:ext cx="6889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45C75"/>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a:t>2</a:t>
            </a:r>
            <a:r>
              <a:rPr lang="en-US" spc="5"/>
              <a:t>/</a:t>
            </a:r>
            <a:r>
              <a:rPr lang="en-US"/>
              <a:t>24</a:t>
            </a:r>
            <a:r>
              <a:rPr lang="en-US" spc="5"/>
              <a:t>/</a:t>
            </a:r>
            <a:r>
              <a:rPr lang="en-US"/>
              <a:t>2017</a:t>
            </a:r>
            <a:endParaRPr dirty="0"/>
          </a:p>
        </p:txBody>
      </p:sp>
      <p:sp>
        <p:nvSpPr>
          <p:cNvPr id="13" name="object 13"/>
          <p:cNvSpPr txBox="1">
            <a:spLocks noGrp="1"/>
          </p:cNvSpPr>
          <p:nvPr>
            <p:ph type="dt" sz="half" idx="6"/>
          </p:nvPr>
        </p:nvSpPr>
        <p:spPr>
          <a:xfrm>
            <a:off x="3128295" y="6554849"/>
            <a:ext cx="24288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45C75"/>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5"/>
              <a:t>Boat </a:t>
            </a:r>
            <a:r>
              <a:rPr lang="en-US" spc="-10"/>
              <a:t>Operator </a:t>
            </a:r>
            <a:r>
              <a:rPr lang="en-US" spc="-5"/>
              <a:t>Certification</a:t>
            </a:r>
            <a:r>
              <a:rPr lang="en-US" spc="-30"/>
              <a:t> </a:t>
            </a:r>
            <a:r>
              <a:rPr lang="en-US" spc="-5"/>
              <a:t>Committee</a:t>
            </a:r>
            <a:endParaRPr spc="-5" dirty="0"/>
          </a:p>
        </p:txBody>
      </p:sp>
      <p:sp>
        <p:nvSpPr>
          <p:cNvPr id="14" name="object 14"/>
          <p:cNvSpPr txBox="1">
            <a:spLocks noGrp="1"/>
          </p:cNvSpPr>
          <p:nvPr>
            <p:ph type="sldNum" sz="quarter" idx="7"/>
          </p:nvPr>
        </p:nvSpPr>
        <p:spPr>
          <a:xfrm>
            <a:off x="8583676" y="6554849"/>
            <a:ext cx="12827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45C75"/>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240"/>
              </a:lnSpc>
            </a:pPr>
            <a:fld id="{81D60167-4931-47E6-BA6A-407CBD079E47}" type="slidenum">
              <a:rPr lang="en-US" smtClean="0"/>
              <a:pPr marL="25400">
                <a:lnSpc>
                  <a:spcPts val="1240"/>
                </a:lnSpc>
              </a:pPr>
              <a:t>33</a:t>
            </a:fld>
            <a:endParaRPr dirty="0"/>
          </a:p>
        </p:txBody>
      </p:sp>
    </p:spTree>
    <p:extLst>
      <p:ext uri="{BB962C8B-B14F-4D97-AF65-F5344CB8AC3E}">
        <p14:creationId xmlns="" xmlns:p14="http://schemas.microsoft.com/office/powerpoint/2010/main" val="769788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571629" y="56433"/>
            <a:ext cx="7881731" cy="1143000"/>
          </a:xfrm>
        </p:spPr>
        <p:txBody>
          <a:bodyPr/>
          <a:lstStyle/>
          <a:p>
            <a:r>
              <a:rPr lang="en-US" b="1" dirty="0"/>
              <a:t>Certificate of Completion</a:t>
            </a:r>
          </a:p>
        </p:txBody>
      </p:sp>
      <p:sp>
        <p:nvSpPr>
          <p:cNvPr id="3" name="Rectangle 2"/>
          <p:cNvSpPr/>
          <p:nvPr/>
        </p:nvSpPr>
        <p:spPr>
          <a:xfrm>
            <a:off x="1166191" y="1883324"/>
            <a:ext cx="7142922"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2" name="Group 11"/>
          <p:cNvGrpSpPr>
            <a:grpSpLocks/>
          </p:cNvGrpSpPr>
          <p:nvPr/>
        </p:nvGrpSpPr>
        <p:grpSpPr bwMode="auto">
          <a:xfrm>
            <a:off x="530088" y="1199433"/>
            <a:ext cx="7828906" cy="4744048"/>
            <a:chOff x="1055812" y="1070554"/>
            <a:chExt cx="91760" cy="61913"/>
          </a:xfrm>
        </p:grpSpPr>
        <p:grpSp>
          <p:nvGrpSpPr>
            <p:cNvPr id="13" name="Group 12"/>
            <p:cNvGrpSpPr>
              <a:grpSpLocks/>
            </p:cNvGrpSpPr>
            <p:nvPr/>
          </p:nvGrpSpPr>
          <p:grpSpPr bwMode="auto">
            <a:xfrm>
              <a:off x="1055812" y="1070554"/>
              <a:ext cx="91760" cy="61913"/>
              <a:chOff x="590" y="550"/>
              <a:chExt cx="11060" cy="6820"/>
            </a:xfrm>
          </p:grpSpPr>
          <p:pic>
            <p:nvPicPr>
              <p:cNvPr id="25" name="Picture 2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0" y="550"/>
                <a:ext cx="11060" cy="682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6" name="Line 7"/>
              <p:cNvCxnSpPr>
                <a:cxnSpLocks noChangeShapeType="1"/>
              </p:cNvCxnSpPr>
              <p:nvPr/>
            </p:nvCxnSpPr>
            <p:spPr bwMode="auto">
              <a:xfrm>
                <a:off x="3590" y="2548"/>
                <a:ext cx="7354" cy="0"/>
              </a:xfrm>
              <a:prstGeom prst="line">
                <a:avLst/>
              </a:prstGeom>
              <a:noFill/>
              <a:ln w="3175">
                <a:solidFill>
                  <a:srgbClr val="00A2C8"/>
                </a:solidFill>
                <a:round/>
                <a:headEnd/>
                <a:tailEnd/>
              </a:ln>
              <a:extLst>
                <a:ext uri="{909E8E84-426E-40DD-AFC4-6F175D3DCCD1}">
                  <a14:hiddenFill xmlns="" xmlns:a14="http://schemas.microsoft.com/office/drawing/2010/main">
                    <a:noFill/>
                  </a14:hiddenFill>
                </a:ext>
              </a:extLst>
            </p:spPr>
          </p:cxnSp>
          <p:cxnSp>
            <p:nvCxnSpPr>
              <p:cNvPr id="27" name="Line 8"/>
              <p:cNvCxnSpPr>
                <a:cxnSpLocks noChangeShapeType="1"/>
              </p:cNvCxnSpPr>
              <p:nvPr/>
            </p:nvCxnSpPr>
            <p:spPr bwMode="auto">
              <a:xfrm>
                <a:off x="3492" y="5869"/>
                <a:ext cx="3300" cy="0"/>
              </a:xfrm>
              <a:prstGeom prst="line">
                <a:avLst/>
              </a:prstGeom>
              <a:noFill/>
              <a:ln w="3175">
                <a:solidFill>
                  <a:srgbClr val="00A2C8"/>
                </a:solidFill>
                <a:round/>
                <a:headEnd/>
                <a:tailEnd/>
              </a:ln>
              <a:extLst>
                <a:ext uri="{909E8E84-426E-40DD-AFC4-6F175D3DCCD1}">
                  <a14:hiddenFill xmlns="" xmlns:a14="http://schemas.microsoft.com/office/drawing/2010/main">
                    <a:noFill/>
                  </a14:hiddenFill>
                </a:ext>
              </a:extLst>
            </p:spPr>
          </p:cxnSp>
          <p:cxnSp>
            <p:nvCxnSpPr>
              <p:cNvPr id="28" name="Line 9"/>
              <p:cNvCxnSpPr>
                <a:cxnSpLocks noChangeShapeType="1"/>
              </p:cNvCxnSpPr>
              <p:nvPr/>
            </p:nvCxnSpPr>
            <p:spPr bwMode="auto">
              <a:xfrm>
                <a:off x="7572" y="5867"/>
                <a:ext cx="3428" cy="0"/>
              </a:xfrm>
              <a:prstGeom prst="line">
                <a:avLst/>
              </a:prstGeom>
              <a:noFill/>
              <a:ln w="3175">
                <a:solidFill>
                  <a:srgbClr val="00A2C8"/>
                </a:solidFill>
                <a:round/>
                <a:headEnd/>
                <a:tailEnd/>
              </a:ln>
              <a:extLst>
                <a:ext uri="{909E8E84-426E-40DD-AFC4-6F175D3DCCD1}">
                  <a14:hiddenFill xmlns="" xmlns:a14="http://schemas.microsoft.com/office/drawing/2010/main">
                    <a:noFill/>
                  </a14:hiddenFill>
                </a:ext>
              </a:extLst>
            </p:spPr>
          </p:cxnSp>
          <p:cxnSp>
            <p:nvCxnSpPr>
              <p:cNvPr id="29" name="Line 10"/>
              <p:cNvCxnSpPr>
                <a:cxnSpLocks noChangeShapeType="1"/>
              </p:cNvCxnSpPr>
              <p:nvPr/>
            </p:nvCxnSpPr>
            <p:spPr bwMode="auto">
              <a:xfrm>
                <a:off x="6216" y="6387"/>
                <a:ext cx="2064" cy="0"/>
              </a:xfrm>
              <a:prstGeom prst="line">
                <a:avLst/>
              </a:prstGeom>
              <a:noFill/>
              <a:ln w="3175">
                <a:solidFill>
                  <a:srgbClr val="00A2C8"/>
                </a:solidFill>
                <a:round/>
                <a:headEnd/>
                <a:tailEnd/>
              </a:ln>
              <a:extLst>
                <a:ext uri="{909E8E84-426E-40DD-AFC4-6F175D3DCCD1}">
                  <a14:hiddenFill xmlns="" xmlns:a14="http://schemas.microsoft.com/office/drawing/2010/main">
                    <a:noFill/>
                  </a14:hiddenFill>
                </a:ext>
              </a:extLst>
            </p:spPr>
          </p:cxnSp>
        </p:grpSp>
        <p:sp>
          <p:nvSpPr>
            <p:cNvPr id="14" name="Text Box 11"/>
            <p:cNvSpPr txBox="1">
              <a:spLocks noChangeArrowheads="1"/>
            </p:cNvSpPr>
            <p:nvPr/>
          </p:nvSpPr>
          <p:spPr bwMode="auto">
            <a:xfrm>
              <a:off x="1078319" y="1071468"/>
              <a:ext cx="67573" cy="5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450" b="0" i="0" u="none" strike="noStrike" kern="1200" cap="none" spc="0" normalizeH="0" baseline="0" noProof="0">
                  <a:ln>
                    <a:noFill/>
                  </a:ln>
                  <a:solidFill>
                    <a:srgbClr val="000000"/>
                  </a:solidFill>
                  <a:effectLst/>
                  <a:uLnTx/>
                  <a:uFillTx/>
                  <a:latin typeface="Arial"/>
                  <a:ea typeface="Calibri"/>
                  <a:cs typeface="Times New Roman"/>
                </a:rPr>
                <a:t/>
              </a:r>
              <a:br>
                <a:rPr kumimoji="0" lang="en-US" sz="1450" b="0" i="0" u="none" strike="noStrike" kern="1200" cap="none" spc="0" normalizeH="0" baseline="0" noProof="0">
                  <a:ln>
                    <a:noFill/>
                  </a:ln>
                  <a:solidFill>
                    <a:srgbClr val="000000"/>
                  </a:solidFill>
                  <a:effectLst/>
                  <a:uLnTx/>
                  <a:uFillTx/>
                  <a:latin typeface="Arial"/>
                  <a:ea typeface="Calibri"/>
                  <a:cs typeface="Times New Roman"/>
                </a:rPr>
              </a:b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555625" marR="0" lvl="0" indent="0" algn="l" defTabSz="914400" rtl="0" eaLnBrk="0" fontAlgn="base" latinLnBrk="0" hangingPunct="0">
                <a:lnSpc>
                  <a:spcPct val="107000"/>
                </a:lnSpc>
                <a:spcBef>
                  <a:spcPts val="50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a:ea typeface="Calibri"/>
                  <a:cs typeface="Times New Roman"/>
                </a:rPr>
                <a:t/>
              </a:r>
              <a:br>
                <a:rPr kumimoji="0" lang="en-US" sz="1100" b="0" i="0" u="none" strike="noStrike" kern="1200" cap="none" spc="0" normalizeH="0" baseline="0" noProof="0">
                  <a:ln>
                    <a:noFill/>
                  </a:ln>
                  <a:solidFill>
                    <a:srgbClr val="000000"/>
                  </a:solidFill>
                  <a:effectLst/>
                  <a:uLnTx/>
                  <a:uFillTx/>
                  <a:latin typeface="Calibri"/>
                  <a:ea typeface="Calibri"/>
                  <a:cs typeface="Times New Roman"/>
                </a:rPr>
              </a:b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Script"/>
                  <a:ea typeface="Calibri"/>
                  <a:cs typeface="Times New Roman"/>
                </a:rPr>
                <a:t/>
              </a:r>
              <a:br>
                <a:rPr kumimoji="0" lang="en-US" sz="1400" b="0" i="0" u="none" strike="noStrike" kern="1200" cap="none" spc="0" normalizeH="0" baseline="0" noProof="0">
                  <a:ln>
                    <a:noFill/>
                  </a:ln>
                  <a:solidFill>
                    <a:srgbClr val="000000"/>
                  </a:solidFill>
                  <a:effectLst/>
                  <a:uLnTx/>
                  <a:uFillTx/>
                  <a:latin typeface="Segoe Script"/>
                  <a:ea typeface="Calibri"/>
                  <a:cs typeface="Times New Roman"/>
                </a:rPr>
              </a:b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0" marR="0" lvl="0" indent="457200" algn="r" defTabSz="914400" rtl="0" eaLnBrk="0" fontAlgn="base" latinLnBrk="0" hangingPunct="0">
                <a:lnSpc>
                  <a:spcPct val="107000"/>
                </a:lnSpc>
                <a:spcBef>
                  <a:spcPts val="80"/>
                </a:spcBef>
                <a:spcAft>
                  <a:spcPts val="0"/>
                </a:spcAft>
                <a:buClrTx/>
                <a:buSzTx/>
                <a:buFontTx/>
                <a:buNone/>
                <a:tabLst/>
                <a:defRPr/>
              </a:pPr>
              <a:r>
                <a:rPr kumimoji="0" lang="en-US" sz="1100" b="1" i="0" u="none" strike="noStrike" kern="1200" cap="none" spc="0" normalizeH="0" baseline="0" noProof="0">
                  <a:ln>
                    <a:noFill/>
                  </a:ln>
                  <a:solidFill>
                    <a:srgbClr val="231F20"/>
                  </a:solidFill>
                  <a:effectLst/>
                  <a:uLnTx/>
                  <a:uFillTx/>
                  <a:latin typeface="Calibri Light"/>
                  <a:ea typeface="Times New Roman"/>
                  <a:cs typeface="Calibri"/>
                </a:rPr>
                <a:t>        </a:t>
              </a:r>
              <a:endParaRPr kumimoji="0" lang="en-US" sz="1100" b="1" i="0" u="none" strike="noStrike" kern="1200" cap="none" spc="0" normalizeH="0" baseline="0" noProof="0">
                <a:ln>
                  <a:noFill/>
                </a:ln>
                <a:solidFill>
                  <a:srgbClr val="2F5496"/>
                </a:solidFill>
                <a:effectLst/>
                <a:uLnTx/>
                <a:uFillTx/>
                <a:latin typeface="Calibri Light"/>
                <a:ea typeface="Times New Roman"/>
                <a:cs typeface="Times New Roman"/>
              </a:endParaRP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Calibri"/>
                  <a:cs typeface="Calibri"/>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p:txBody>
        </p:sp>
        <p:sp>
          <p:nvSpPr>
            <p:cNvPr id="15" name="Text Box 12"/>
            <p:cNvSpPr txBox="1">
              <a:spLocks noChangeArrowheads="1"/>
            </p:cNvSpPr>
            <p:nvPr/>
          </p:nvSpPr>
          <p:spPr bwMode="auto">
            <a:xfrm>
              <a:off x="1102487" y="1122959"/>
              <a:ext cx="17124" cy="3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0" fontAlgn="base" latinLnBrk="0" hangingPunct="0">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Calibri"/>
                  <a:cs typeface="Times New Roman"/>
                </a:rPr>
                <a:t>Date</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p:txBody>
        </p:sp>
        <p:sp>
          <p:nvSpPr>
            <p:cNvPr id="16" name="Text Box 13"/>
            <p:cNvSpPr txBox="1">
              <a:spLocks noChangeArrowheads="1"/>
            </p:cNvSpPr>
            <p:nvPr/>
          </p:nvSpPr>
          <p:spPr bwMode="auto">
            <a:xfrm>
              <a:off x="1080496" y="1084461"/>
              <a:ext cx="61462" cy="5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0" fontAlgn="base" latinLnBrk="0" hangingPunct="0">
                <a:lnSpc>
                  <a:spcPct val="107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Script MT Bold"/>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Script MT Bold"/>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p:txBody>
        </p:sp>
        <p:sp>
          <p:nvSpPr>
            <p:cNvPr id="17" name="Text Box 14"/>
            <p:cNvSpPr txBox="1">
              <a:spLocks noChangeArrowheads="1"/>
            </p:cNvSpPr>
            <p:nvPr/>
          </p:nvSpPr>
          <p:spPr bwMode="auto">
            <a:xfrm>
              <a:off x="1076230" y="1127247"/>
              <a:ext cx="71342" cy="5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0" fontAlgn="base" latinLnBrk="0" hangingPunct="0">
                <a:lnSpc>
                  <a:spcPct val="107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Calibri"/>
                  <a:cs typeface="Times New Roman"/>
                </a:rPr>
                <a:t>This is not a membership certificate nor does it satisfy a state’s boating education requirements</a:t>
              </a:r>
              <a:endParaRPr kumimoji="0" lang="en-US"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Calibri"/>
                  <a:cs typeface="Times New Roman"/>
                </a:rPr>
                <a:t> </a:t>
              </a:r>
              <a:endParaRPr kumimoji="0" lang="en-US" sz="1100" b="0" i="0" u="none" strike="noStrike" kern="1200" cap="none" spc="0" normalizeH="0" baseline="0" noProof="0" dirty="0">
                <a:ln>
                  <a:noFill/>
                </a:ln>
                <a:solidFill>
                  <a:srgbClr val="000000"/>
                </a:solidFill>
                <a:effectLst/>
                <a:uLnTx/>
                <a:uFillTx/>
                <a:latin typeface="Calibri"/>
                <a:ea typeface="Calibri"/>
                <a:cs typeface="Times New Roman"/>
              </a:endParaRPr>
            </a:p>
          </p:txBody>
        </p:sp>
        <p:sp>
          <p:nvSpPr>
            <p:cNvPr id="18" name="Text Box 15"/>
            <p:cNvSpPr txBox="1">
              <a:spLocks noChangeArrowheads="1"/>
            </p:cNvSpPr>
            <p:nvPr/>
          </p:nvSpPr>
          <p:spPr bwMode="auto">
            <a:xfrm>
              <a:off x="1079657" y="1118320"/>
              <a:ext cx="27310" cy="2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0" fontAlgn="base" latinLnBrk="0" hangingPunct="0">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Calibri"/>
                  <a:cs typeface="Times New Roman"/>
                </a:rPr>
                <a:t>Squadron</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p:txBody>
        </p:sp>
        <p:sp>
          <p:nvSpPr>
            <p:cNvPr id="19" name="Text Box 16"/>
            <p:cNvSpPr txBox="1">
              <a:spLocks noChangeArrowheads="1"/>
            </p:cNvSpPr>
            <p:nvPr/>
          </p:nvSpPr>
          <p:spPr bwMode="auto">
            <a:xfrm>
              <a:off x="1113738" y="1118190"/>
              <a:ext cx="28815" cy="3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0" fontAlgn="base" latinLnBrk="0" hangingPunct="0">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Calibri"/>
                  <a:cs typeface="Times New Roman"/>
                </a:rPr>
                <a:t>Instructors</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p:txBody>
        </p:sp>
        <p:sp>
          <p:nvSpPr>
            <p:cNvPr id="20" name="Text Box 17"/>
            <p:cNvSpPr txBox="1">
              <a:spLocks noChangeArrowheads="1"/>
            </p:cNvSpPr>
            <p:nvPr/>
          </p:nvSpPr>
          <p:spPr bwMode="auto">
            <a:xfrm>
              <a:off x="1078477" y="1115942"/>
              <a:ext cx="29531" cy="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0" fontAlgn="base" latinLnBrk="0" hangingPunct="0">
                <a:lnSpc>
                  <a:spcPct val="107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p:txBody>
        </p:sp>
        <p:sp>
          <p:nvSpPr>
            <p:cNvPr id="21" name="Text Box 18"/>
            <p:cNvSpPr txBox="1">
              <a:spLocks noChangeArrowheads="1"/>
            </p:cNvSpPr>
            <p:nvPr/>
          </p:nvSpPr>
          <p:spPr bwMode="auto">
            <a:xfrm>
              <a:off x="1109678" y="1115960"/>
              <a:ext cx="35782" cy="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0" fontAlgn="base" latinLnBrk="0" hangingPunct="0">
                <a:lnSpc>
                  <a:spcPct val="107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p:txBody>
        </p:sp>
        <p:sp>
          <p:nvSpPr>
            <p:cNvPr id="22" name="Text Box 19"/>
            <p:cNvSpPr txBox="1">
              <a:spLocks noChangeArrowheads="1"/>
            </p:cNvSpPr>
            <p:nvPr/>
          </p:nvSpPr>
          <p:spPr bwMode="auto">
            <a:xfrm>
              <a:off x="1099145" y="1120662"/>
              <a:ext cx="23281" cy="2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0" fontAlgn="base" latinLnBrk="0" hangingPunct="0">
                <a:lnSpc>
                  <a:spcPct val="107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0" marR="0" lvl="0" indent="0" algn="l" defTabSz="914400" rtl="0" eaLnBrk="0" fontAlgn="base" latinLnBrk="0" hangingPunct="0">
                <a:lnSpc>
                  <a:spcPct val="107000"/>
                </a:lnSpc>
                <a:spcBef>
                  <a:spcPts val="0"/>
                </a:spcBef>
                <a:spcAft>
                  <a:spcPts val="8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Calibri"/>
                  <a:cs typeface="Times New Roman"/>
                </a:rPr>
                <a:t> </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p:txBody>
        </p:sp>
        <p:sp>
          <p:nvSpPr>
            <p:cNvPr id="23" name="Text Box 20"/>
            <p:cNvSpPr txBox="1">
              <a:spLocks noChangeArrowheads="1"/>
            </p:cNvSpPr>
            <p:nvPr/>
          </p:nvSpPr>
          <p:spPr bwMode="auto">
            <a:xfrm>
              <a:off x="1080665" y="1089775"/>
              <a:ext cx="61218" cy="22455"/>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solidFill>
                    <a:schemeClr val="dk1">
                      <a:lumMod val="0"/>
                      <a:lumOff val="0"/>
                    </a:schemeClr>
                  </a:solidFill>
                  <a:miter lim="800000"/>
                  <a:headEnd/>
                  <a:tailEnd/>
                </a14:hiddenLine>
              </a:ext>
              <a:ext uri="{AF507438-7753-43E0-B8FC-AC1667EBCBE1}">
                <a14:hiddenEffects xmlns="" xmlns:a14="http://schemas.microsoft.com/office/drawing/2010/main">
                  <a:effectLst/>
                </a14:hiddenEffects>
              </a:ext>
            </a:extLst>
          </p:spPr>
          <p:txBody>
            <a:bodyPr rot="0" vert="horz" wrap="square" lIns="36576" tIns="36576" rIns="36576" bIns="36576" anchor="t" anchorCtr="0" upright="1">
              <a:noAutofit/>
            </a:bodyPr>
            <a:lstStyle/>
            <a:p>
              <a:pPr marL="0" marR="0" lvl="0" indent="0" algn="ctr" defTabSz="914400" rtl="0" eaLnBrk="0" fontAlgn="base" latinLnBrk="0" hangingPunct="0">
                <a:lnSpc>
                  <a:spcPct val="107000"/>
                </a:lnSpc>
                <a:spcBef>
                  <a:spcPts val="0"/>
                </a:spcBef>
                <a:spcAft>
                  <a:spcPts val="8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a:ea typeface="Calibri"/>
                  <a:cs typeface="Times New Roman"/>
                </a:rPr>
                <a:t>for successfully completing the</a:t>
              </a:r>
              <a:endParaRPr kumimoji="0" lang="en-US"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ctr" defTabSz="914400" rtl="0" eaLnBrk="0" fontAlgn="base" latinLnBrk="0" hangingPunct="0">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oper Black"/>
                  <a:ea typeface="Calibri"/>
                  <a:cs typeface="Times New Roman"/>
                </a:rPr>
                <a:t>Jump  Start  Program</a:t>
              </a:r>
              <a:endParaRPr kumimoji="0" lang="en-US" sz="24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ctr" defTabSz="914400" rtl="0" eaLnBrk="0" fontAlgn="base" latinLnBrk="0" hangingPunct="0">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oper Black"/>
                  <a:ea typeface="Calibri"/>
                  <a:cs typeface="Times New Roman"/>
                </a:rPr>
                <a:t>For</a:t>
              </a:r>
              <a:endParaRPr kumimoji="0" lang="en-US" sz="24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ctr" defTabSz="914400" rtl="0" eaLnBrk="0" fontAlgn="base" latinLnBrk="0" hangingPunct="0">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oper Black"/>
                  <a:ea typeface="Calibri"/>
                  <a:cs typeface="Times New Roman"/>
                </a:rPr>
                <a:t>New Boat Owners</a:t>
              </a:r>
              <a:endParaRPr kumimoji="0" lang="en-US" sz="2400" b="0" i="0" u="none" strike="noStrike" kern="1200" cap="none" spc="0" normalizeH="0" baseline="0" noProof="0" dirty="0">
                <a:ln>
                  <a:noFill/>
                </a:ln>
                <a:solidFill>
                  <a:srgbClr val="000000"/>
                </a:solidFill>
                <a:effectLst/>
                <a:uLnTx/>
                <a:uFillTx/>
                <a:latin typeface="Calibri"/>
                <a:ea typeface="Calibri"/>
                <a:cs typeface="Times New Roman"/>
              </a:endParaRPr>
            </a:p>
          </p:txBody>
        </p:sp>
        <p:sp>
          <p:nvSpPr>
            <p:cNvPr id="24" name="Text Box 21"/>
            <p:cNvSpPr txBox="1">
              <a:spLocks noChangeArrowheads="1"/>
            </p:cNvSpPr>
            <p:nvPr/>
          </p:nvSpPr>
          <p:spPr bwMode="auto">
            <a:xfrm>
              <a:off x="1079454" y="1072162"/>
              <a:ext cx="64934" cy="12501"/>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solidFill>
                    <a:schemeClr val="dk1">
                      <a:lumMod val="0"/>
                      <a:lumOff val="0"/>
                    </a:schemeClr>
                  </a:solidFill>
                  <a:miter lim="800000"/>
                  <a:headEnd/>
                  <a:tailEnd/>
                </a14:hiddenLine>
              </a:ext>
              <a:ext uri="{AF507438-7753-43E0-B8FC-AC1667EBCBE1}">
                <a14:hiddenEffects xmlns="" xmlns:a14="http://schemas.microsoft.com/office/drawing/2010/main">
                  <a:effectLst/>
                </a14:hiddenEffects>
              </a:ext>
            </a:extLst>
          </p:spPr>
          <p:txBody>
            <a:bodyPr rot="0" vert="horz" wrap="square" lIns="36576" tIns="36576" rIns="36576" bIns="36576" anchor="t" anchorCtr="0" upright="1">
              <a:noAutofit/>
            </a:bodyPr>
            <a:lstStyle/>
            <a:p>
              <a:pPr marL="0" marR="0" lvl="0" indent="0" algn="ctr" defTabSz="914400" rtl="0" eaLnBrk="0" fontAlgn="base" latinLnBrk="0" hangingPunct="0">
                <a:lnSpc>
                  <a:spcPct val="107000"/>
                </a:lnSpc>
                <a:spcBef>
                  <a:spcPts val="0"/>
                </a:spcBef>
                <a:spcAft>
                  <a:spcPts val="80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listo MT"/>
                  <a:ea typeface="Calibri"/>
                  <a:cs typeface="Times New Roman"/>
                </a:rPr>
                <a:t>Certificate  of  Completion</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a:p>
              <a:pPr marL="0" marR="0" lvl="0" indent="0" algn="ctr" defTabSz="914400" rtl="0" eaLnBrk="0" fontAlgn="base" latinLnBrk="0" hangingPunct="0">
                <a:lnSpc>
                  <a:spcPct val="107000"/>
                </a:lnSpc>
                <a:spcBef>
                  <a:spcPts val="0"/>
                </a:spcBef>
                <a:spcAft>
                  <a:spcPts val="80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a:ea typeface="Calibri"/>
                  <a:cs typeface="Times New Roman"/>
                </a:rPr>
                <a:t>Awarded to</a:t>
              </a:r>
              <a:endParaRPr kumimoji="0" lang="en-US" sz="1100" b="0" i="0" u="none" strike="noStrike" kern="1200" cap="none" spc="0" normalizeH="0" baseline="0" noProof="0">
                <a:ln>
                  <a:noFill/>
                </a:ln>
                <a:solidFill>
                  <a:srgbClr val="000000"/>
                </a:solidFill>
                <a:effectLst/>
                <a:uLnTx/>
                <a:uFillTx/>
                <a:latin typeface="Calibri"/>
                <a:ea typeface="Calibri"/>
                <a:cs typeface="Times New Roman"/>
              </a:endParaRPr>
            </a:p>
          </p:txBody>
        </p:sp>
      </p:grpSp>
    </p:spTree>
    <p:extLst>
      <p:ext uri="{BB962C8B-B14F-4D97-AF65-F5344CB8AC3E}">
        <p14:creationId xmlns="" xmlns:p14="http://schemas.microsoft.com/office/powerpoint/2010/main" val="156163375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0174" y="1925152"/>
            <a:ext cx="6886575" cy="3416320"/>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Tx/>
              <a:buBlip>
                <a:blip r:embed="rId3"/>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No cost involved</a:t>
            </a:r>
          </a:p>
          <a:p>
            <a:pPr marL="342900" marR="0" lvl="0" indent="-342900" algn="l" defTabSz="914400" rtl="0" eaLnBrk="0" fontAlgn="base" latinLnBrk="0" hangingPunct="0">
              <a:lnSpc>
                <a:spcPct val="100000"/>
              </a:lnSpc>
              <a:spcBef>
                <a:spcPct val="0"/>
              </a:spcBef>
              <a:spcAft>
                <a:spcPct val="0"/>
              </a:spcAft>
              <a:buClrTx/>
              <a:buSzTx/>
              <a:buFontTx/>
              <a:buBlip>
                <a:blip r:embed="rId3"/>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Low impact to the squadron</a:t>
            </a:r>
          </a:p>
          <a:p>
            <a:pPr marL="800100" marR="0" lvl="1" indent="-342900" algn="l" defTabSz="914400" rtl="0" eaLnBrk="0" fontAlgn="base" latinLnBrk="0" hangingPunct="0">
              <a:lnSpc>
                <a:spcPct val="100000"/>
              </a:lnSpc>
              <a:spcBef>
                <a:spcPct val="0"/>
              </a:spcBef>
              <a:spcAft>
                <a:spcPct val="0"/>
              </a:spcAft>
              <a:buClrTx/>
              <a:buSzTx/>
              <a:buFontTx/>
              <a:buBlip>
                <a:blip r:embed="rId3"/>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2 hours on-the-water</a:t>
            </a:r>
          </a:p>
          <a:p>
            <a:pPr marL="800100" marR="0" lvl="1" indent="-342900" algn="l" defTabSz="914400" rtl="0" eaLnBrk="0" fontAlgn="base" latinLnBrk="0" hangingPunct="0">
              <a:lnSpc>
                <a:spcPct val="100000"/>
              </a:lnSpc>
              <a:spcBef>
                <a:spcPct val="0"/>
              </a:spcBef>
              <a:spcAft>
                <a:spcPct val="0"/>
              </a:spcAft>
              <a:buClrTx/>
              <a:buSzTx/>
              <a:buFontTx/>
              <a:buBlip>
                <a:blip r:embed="rId3"/>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Boat and equipment provided by the student</a:t>
            </a:r>
          </a:p>
          <a:p>
            <a:pPr marL="342900" marR="0" lvl="0" indent="-342900" algn="l" defTabSz="914400" rtl="0" eaLnBrk="0" fontAlgn="base" latinLnBrk="0" hangingPunct="0">
              <a:lnSpc>
                <a:spcPct val="100000"/>
              </a:lnSpc>
              <a:spcBef>
                <a:spcPct val="0"/>
              </a:spcBef>
              <a:spcAft>
                <a:spcPct val="0"/>
              </a:spcAft>
              <a:buClrTx/>
              <a:buSzTx/>
              <a:buFontTx/>
              <a:buBlip>
                <a:blip r:embed="rId3"/>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No certifier training required</a:t>
            </a:r>
          </a:p>
          <a:p>
            <a:pPr marL="342900" marR="0" lvl="0" indent="-342900" algn="l" defTabSz="914400" rtl="0" eaLnBrk="0" fontAlgn="base" latinLnBrk="0" hangingPunct="0">
              <a:lnSpc>
                <a:spcPct val="100000"/>
              </a:lnSpc>
              <a:spcBef>
                <a:spcPct val="0"/>
              </a:spcBef>
              <a:spcAft>
                <a:spcPct val="0"/>
              </a:spcAft>
              <a:buClrTx/>
              <a:buSzTx/>
              <a:buFontTx/>
              <a:buBlip>
                <a:blip r:embed="rId3"/>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No USCG licensing requirements</a:t>
            </a:r>
          </a:p>
          <a:p>
            <a:pPr marL="342900" marR="0" lvl="0" indent="-342900" algn="l" defTabSz="914400" rtl="0" eaLnBrk="0" fontAlgn="base" latinLnBrk="0" hangingPunct="0">
              <a:lnSpc>
                <a:spcPct val="100000"/>
              </a:lnSpc>
              <a:spcBef>
                <a:spcPct val="0"/>
              </a:spcBef>
              <a:spcAft>
                <a:spcPct val="0"/>
              </a:spcAft>
              <a:buClrTx/>
              <a:buSzTx/>
              <a:buFontTx/>
              <a:buBlip>
                <a:blip r:embed="rId3"/>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Student gets the full attention of the instructor</a:t>
            </a:r>
          </a:p>
          <a:p>
            <a:pPr marL="342900" marR="0" lvl="0" indent="-342900" algn="l" defTabSz="914400" rtl="0" eaLnBrk="0" fontAlgn="base" latinLnBrk="0" hangingPunct="0">
              <a:lnSpc>
                <a:spcPct val="100000"/>
              </a:lnSpc>
              <a:spcBef>
                <a:spcPct val="0"/>
              </a:spcBef>
              <a:spcAft>
                <a:spcPct val="0"/>
              </a:spcAft>
              <a:buClrTx/>
              <a:buSzTx/>
              <a:buFontTx/>
              <a:buBlip>
                <a:blip r:embed="rId3"/>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Improved engagement of the new member</a:t>
            </a:r>
          </a:p>
          <a:p>
            <a:pPr marL="342900" marR="0" lvl="0" indent="-342900" algn="l" defTabSz="914400" rtl="0" eaLnBrk="0" fontAlgn="base" latinLnBrk="0" hangingPunct="0">
              <a:lnSpc>
                <a:spcPct val="100000"/>
              </a:lnSpc>
              <a:spcBef>
                <a:spcPct val="0"/>
              </a:spcBef>
              <a:spcAft>
                <a:spcPct val="0"/>
              </a:spcAft>
              <a:buClrTx/>
              <a:buSzTx/>
              <a:buFontTx/>
              <a:buBlip>
                <a:blip r:embed="rId3"/>
              </a:buBlip>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Promotes more classroom and on-the-water training</a:t>
            </a:r>
          </a:p>
        </p:txBody>
      </p:sp>
      <p:pic>
        <p:nvPicPr>
          <p:cNvPr id="6" name="Picture 2" descr="Image result for thumbs up ico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62700" y="1232503"/>
            <a:ext cx="2279311" cy="1823448"/>
          </a:xfrm>
          <a:prstGeom prst="rect">
            <a:avLst/>
          </a:prstGeom>
          <a:noFill/>
          <a:extLst>
            <a:ext uri="{909E8E84-426E-40DD-AFC4-6F175D3DCCD1}">
              <a14:hiddenFill xmlns="" xmlns:a14="http://schemas.microsoft.com/office/drawing/2010/main">
                <a:solidFill>
                  <a:srgbClr val="FFFFFF"/>
                </a:solidFill>
              </a14:hiddenFill>
            </a:ext>
          </a:extLst>
        </p:spPr>
      </p:pic>
      <p:sp>
        <p:nvSpPr>
          <p:cNvPr id="4098" name="Title 3"/>
          <p:cNvSpPr>
            <a:spLocks noGrp="1"/>
          </p:cNvSpPr>
          <p:nvPr>
            <p:ph type="ctrTitle" sz="quarter"/>
          </p:nvPr>
        </p:nvSpPr>
        <p:spPr>
          <a:xfrm>
            <a:off x="1371600" y="463400"/>
            <a:ext cx="6505575" cy="1143000"/>
          </a:xfrm>
        </p:spPr>
        <p:txBody>
          <a:bodyPr/>
          <a:lstStyle/>
          <a:p>
            <a:r>
              <a:rPr lang="en-US" b="1" dirty="0"/>
              <a:t>Benefits of the Program</a:t>
            </a:r>
          </a:p>
        </p:txBody>
      </p:sp>
    </p:spTree>
    <p:extLst>
      <p:ext uri="{BB962C8B-B14F-4D97-AF65-F5344CB8AC3E}">
        <p14:creationId xmlns="" xmlns:p14="http://schemas.microsoft.com/office/powerpoint/2010/main" val="3434357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345439"/>
            <a:ext cx="5619115" cy="788035"/>
          </a:xfrm>
          <a:prstGeom prst="rect">
            <a:avLst/>
          </a:prstGeom>
        </p:spPr>
        <p:txBody>
          <a:bodyPr vert="horz" wrap="square" lIns="0" tIns="12700" rIns="0" bIns="0" rtlCol="0">
            <a:spAutoFit/>
          </a:bodyPr>
          <a:lstStyle/>
          <a:p>
            <a:pPr marL="12700">
              <a:lnSpc>
                <a:spcPct val="100000"/>
              </a:lnSpc>
              <a:spcBef>
                <a:spcPts val="100"/>
              </a:spcBef>
            </a:pPr>
            <a:r>
              <a:rPr spc="-25" dirty="0"/>
              <a:t>For </a:t>
            </a:r>
            <a:r>
              <a:rPr spc="-15" dirty="0"/>
              <a:t>More</a:t>
            </a:r>
            <a:r>
              <a:rPr spc="-55" dirty="0"/>
              <a:t> </a:t>
            </a:r>
            <a:r>
              <a:rPr spc="-20" dirty="0"/>
              <a:t>Information</a:t>
            </a:r>
          </a:p>
        </p:txBody>
      </p:sp>
      <p:sp>
        <p:nvSpPr>
          <p:cNvPr id="4" name="object 4"/>
          <p:cNvSpPr txBox="1">
            <a:spLocks noGrp="1"/>
          </p:cNvSpPr>
          <p:nvPr>
            <p:ph type="ftr" sz="quarter" idx="5"/>
          </p:nvPr>
        </p:nvSpPr>
        <p:spPr>
          <a:xfrm>
            <a:off x="444500" y="6554849"/>
            <a:ext cx="6889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45C75"/>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a:t>2</a:t>
            </a:r>
            <a:r>
              <a:rPr lang="en-US" spc="5"/>
              <a:t>/</a:t>
            </a:r>
            <a:r>
              <a:rPr lang="en-US"/>
              <a:t>24</a:t>
            </a:r>
            <a:r>
              <a:rPr lang="en-US" spc="5"/>
              <a:t>/</a:t>
            </a:r>
            <a:r>
              <a:rPr lang="en-US"/>
              <a:t>2017</a:t>
            </a:r>
            <a:endParaRPr dirty="0"/>
          </a:p>
        </p:txBody>
      </p:sp>
      <p:sp>
        <p:nvSpPr>
          <p:cNvPr id="5" name="object 5"/>
          <p:cNvSpPr txBox="1">
            <a:spLocks noGrp="1"/>
          </p:cNvSpPr>
          <p:nvPr>
            <p:ph type="dt" sz="half" idx="6"/>
          </p:nvPr>
        </p:nvSpPr>
        <p:spPr>
          <a:xfrm>
            <a:off x="3128295" y="6554849"/>
            <a:ext cx="24288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45C75"/>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240"/>
              </a:lnSpc>
            </a:pPr>
            <a:r>
              <a:rPr lang="en-US" spc="-5"/>
              <a:t>Boat </a:t>
            </a:r>
            <a:r>
              <a:rPr lang="en-US" spc="-10"/>
              <a:t>Operator </a:t>
            </a:r>
            <a:r>
              <a:rPr lang="en-US" spc="-5"/>
              <a:t>Certification</a:t>
            </a:r>
            <a:r>
              <a:rPr lang="en-US" spc="-30"/>
              <a:t> </a:t>
            </a:r>
            <a:r>
              <a:rPr lang="en-US" spc="-5"/>
              <a:t>Committee</a:t>
            </a:r>
            <a:endParaRPr spc="-5" dirty="0"/>
          </a:p>
        </p:txBody>
      </p:sp>
      <p:sp>
        <p:nvSpPr>
          <p:cNvPr id="6" name="object 6"/>
          <p:cNvSpPr txBox="1">
            <a:spLocks noGrp="1"/>
          </p:cNvSpPr>
          <p:nvPr>
            <p:ph type="sldNum" sz="quarter" idx="7"/>
          </p:nvPr>
        </p:nvSpPr>
        <p:spPr>
          <a:xfrm>
            <a:off x="8583676" y="6554849"/>
            <a:ext cx="128270"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045C75"/>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240"/>
              </a:lnSpc>
            </a:pPr>
            <a:fld id="{81D60167-4931-47E6-BA6A-407CBD079E47}" type="slidenum">
              <a:rPr lang="en-US" smtClean="0"/>
              <a:pPr marL="25400">
                <a:lnSpc>
                  <a:spcPts val="1240"/>
                </a:lnSpc>
              </a:pPr>
              <a:t>36</a:t>
            </a:fld>
            <a:endParaRPr dirty="0"/>
          </a:p>
        </p:txBody>
      </p:sp>
      <p:sp>
        <p:nvSpPr>
          <p:cNvPr id="3" name="object 3"/>
          <p:cNvSpPr txBox="1"/>
          <p:nvPr/>
        </p:nvSpPr>
        <p:spPr>
          <a:xfrm>
            <a:off x="415257" y="2623635"/>
            <a:ext cx="7854950" cy="813684"/>
          </a:xfrm>
          <a:prstGeom prst="rect">
            <a:avLst/>
          </a:prstGeom>
        </p:spPr>
        <p:txBody>
          <a:bodyPr vert="horz" wrap="square" lIns="0" tIns="13335" rIns="0" bIns="0" rtlCol="0">
            <a:spAutoFit/>
          </a:bodyPr>
          <a:lstStyle/>
          <a:p>
            <a:pPr marL="287020" marR="5080" indent="-274320">
              <a:lnSpc>
                <a:spcPct val="100000"/>
              </a:lnSpc>
              <a:spcBef>
                <a:spcPts val="105"/>
              </a:spcBef>
              <a:buClr>
                <a:srgbClr val="04617B"/>
              </a:buClr>
              <a:buSzPct val="94230"/>
              <a:buFont typeface="Wingdings 2"/>
              <a:buChar char=""/>
              <a:tabLst>
                <a:tab pos="287020" algn="l"/>
              </a:tabLst>
            </a:pPr>
            <a:r>
              <a:rPr sz="2600" spc="-15" dirty="0">
                <a:latin typeface="Calibri"/>
                <a:cs typeface="Calibri"/>
              </a:rPr>
              <a:t>For </a:t>
            </a:r>
            <a:r>
              <a:rPr sz="2600" dirty="0">
                <a:latin typeface="Calibri"/>
                <a:cs typeface="Calibri"/>
              </a:rPr>
              <a:t>a </a:t>
            </a:r>
            <a:r>
              <a:rPr sz="2600" spc="-15" dirty="0">
                <a:latin typeface="Calibri"/>
                <a:cs typeface="Calibri"/>
              </a:rPr>
              <a:t>copy </a:t>
            </a:r>
            <a:r>
              <a:rPr sz="2600" spc="-5" dirty="0">
                <a:latin typeface="Calibri"/>
                <a:cs typeface="Calibri"/>
              </a:rPr>
              <a:t>of </a:t>
            </a:r>
            <a:r>
              <a:rPr sz="2600" dirty="0">
                <a:latin typeface="Calibri"/>
                <a:cs typeface="Calibri"/>
              </a:rPr>
              <a:t>the </a:t>
            </a:r>
            <a:r>
              <a:rPr sz="2600" spc="-5" dirty="0">
                <a:latin typeface="Calibri"/>
                <a:cs typeface="Calibri"/>
              </a:rPr>
              <a:t>Jump </a:t>
            </a:r>
            <a:r>
              <a:rPr sz="2600" spc="-10" dirty="0">
                <a:latin typeface="Calibri"/>
                <a:cs typeface="Calibri"/>
              </a:rPr>
              <a:t>Start </a:t>
            </a:r>
            <a:r>
              <a:rPr sz="2600" spc="-15" dirty="0">
                <a:latin typeface="Calibri"/>
                <a:cs typeface="Calibri"/>
              </a:rPr>
              <a:t>Program, </a:t>
            </a:r>
            <a:r>
              <a:rPr sz="2600" dirty="0">
                <a:latin typeface="Calibri"/>
                <a:cs typeface="Calibri"/>
              </a:rPr>
              <a:t>see the </a:t>
            </a:r>
            <a:r>
              <a:rPr sz="2600" spc="-5" dirty="0">
                <a:latin typeface="Calibri"/>
                <a:cs typeface="Calibri"/>
              </a:rPr>
              <a:t>document  </a:t>
            </a:r>
            <a:r>
              <a:rPr sz="2600" spc="-15" dirty="0">
                <a:latin typeface="Calibri"/>
                <a:cs typeface="Calibri"/>
              </a:rPr>
              <a:t>at </a:t>
            </a:r>
            <a:r>
              <a:rPr sz="2600" dirty="0">
                <a:latin typeface="Calibri"/>
                <a:cs typeface="Calibri"/>
              </a:rPr>
              <a:t>the </a:t>
            </a:r>
            <a:r>
              <a:rPr sz="2600" spc="-5" dirty="0">
                <a:latin typeface="Calibri"/>
                <a:cs typeface="Calibri"/>
              </a:rPr>
              <a:t>USPS </a:t>
            </a:r>
            <a:r>
              <a:rPr sz="2600" spc="-10" dirty="0">
                <a:latin typeface="Calibri"/>
                <a:cs typeface="Calibri"/>
              </a:rPr>
              <a:t>Boat </a:t>
            </a:r>
            <a:r>
              <a:rPr sz="2600" spc="-15" dirty="0">
                <a:latin typeface="Calibri"/>
                <a:cs typeface="Calibri"/>
              </a:rPr>
              <a:t>Operator </a:t>
            </a:r>
            <a:r>
              <a:rPr sz="2600" spc="-5" dirty="0">
                <a:latin typeface="Calibri"/>
                <a:cs typeface="Calibri"/>
              </a:rPr>
              <a:t>Certification </a:t>
            </a:r>
            <a:r>
              <a:rPr sz="2600" spc="-35" dirty="0">
                <a:latin typeface="Calibri"/>
                <a:cs typeface="Calibri"/>
              </a:rPr>
              <a:t>Web</a:t>
            </a:r>
            <a:r>
              <a:rPr sz="2600" spc="-25" dirty="0">
                <a:latin typeface="Calibri"/>
                <a:cs typeface="Calibri"/>
              </a:rPr>
              <a:t> Page</a:t>
            </a:r>
            <a:endParaRPr sz="2600" dirty="0">
              <a:latin typeface="Calibri"/>
              <a:cs typeface="Calibri"/>
            </a:endParaRPr>
          </a:p>
        </p:txBody>
      </p:sp>
    </p:spTree>
    <p:extLst>
      <p:ext uri="{BB962C8B-B14F-4D97-AF65-F5344CB8AC3E}">
        <p14:creationId xmlns="" xmlns:p14="http://schemas.microsoft.com/office/powerpoint/2010/main" val="2288467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48032" y="2605549"/>
            <a:ext cx="7772400" cy="838200"/>
          </a:xfrm>
        </p:spPr>
        <p:txBody>
          <a:bodyPr/>
          <a:lstStyle/>
          <a:p>
            <a:pPr eaLnBrk="1" hangingPunct="1"/>
            <a:r>
              <a:rPr lang="en-US" sz="7200" dirty="0" smtClean="0">
                <a:latin typeface="Arial" pitchFamily="34" charset="0"/>
                <a:ea typeface="ＭＳ Ｐゴシック" charset="-128"/>
              </a:rPr>
              <a:t>Questions?</a:t>
            </a:r>
            <a:endParaRPr lang="en-US" sz="7200" dirty="0">
              <a:latin typeface="Arial" pitchFamily="34" charset="0"/>
              <a:ea typeface="ＭＳ Ｐゴシック" charset="-128"/>
            </a:endParaRPr>
          </a:p>
        </p:txBody>
      </p:sp>
      <p:sp>
        <p:nvSpPr>
          <p:cNvPr id="54274" name="Slide Number Placeholder 4"/>
          <p:cNvSpPr>
            <a:spLocks noGrp="1"/>
          </p:cNvSpPr>
          <p:nvPr>
            <p:ph type="sldNum" sz="quarter" idx="4294967295"/>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fld id="{59DE6EB8-52AB-45EA-A660-3E1EBFA72987}" type="slidenum">
              <a:rPr lang="en-US" smtClean="0"/>
              <a:pPr eaLnBrk="0" hangingPunct="0"/>
              <a:t>37</a:t>
            </a:fld>
            <a:endParaRPr lang="en-US">
              <a:solidFill>
                <a:schemeClr val="tx1"/>
              </a:solidFill>
              <a:latin typeface="Book Antiqua" pitchFamily="18" charset="0"/>
            </a:endParaRPr>
          </a:p>
        </p:txBody>
      </p:sp>
      <p:sp>
        <p:nvSpPr>
          <p:cNvPr id="4100" name="Rectangle 4"/>
          <p:cNvSpPr>
            <a:spLocks noChangeArrowheads="1"/>
          </p:cNvSpPr>
          <p:nvPr/>
        </p:nvSpPr>
        <p:spPr bwMode="auto">
          <a:xfrm>
            <a:off x="8693150" y="6248400"/>
            <a:ext cx="450850" cy="366713"/>
          </a:xfrm>
          <a:prstGeom prst="rect">
            <a:avLst/>
          </a:prstGeom>
          <a:noFill/>
          <a:ln w="9525">
            <a:noFill/>
            <a:miter lim="800000"/>
            <a:headEnd/>
            <a:tailEnd/>
          </a:ln>
        </p:spPr>
        <p:txBody>
          <a:bodyPr wrap="none">
            <a:spAutoFit/>
          </a:bodyPr>
          <a:lstStyle/>
          <a:p>
            <a:pPr>
              <a:spcBef>
                <a:spcPct val="50000"/>
              </a:spcBef>
            </a:pPr>
            <a:r>
              <a:rPr lang="en-US">
                <a:solidFill>
                  <a:schemeClr val="tx2"/>
                </a:solidFill>
              </a:rPr>
              <a:t>&gt;&gt;</a:t>
            </a:r>
          </a:p>
        </p:txBody>
      </p:sp>
    </p:spTree>
    <p:extLst>
      <p:ext uri="{BB962C8B-B14F-4D97-AF65-F5344CB8AC3E}">
        <p14:creationId xmlns="" xmlns:p14="http://schemas.microsoft.com/office/powerpoint/2010/main" val="682848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left)">
                                      <p:cBhvr>
                                        <p:cTn id="7" dur="5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2480"/>
            <a:ext cx="7772400" cy="838200"/>
          </a:xfrm>
        </p:spPr>
        <p:txBody>
          <a:bodyPr>
            <a:normAutofit fontScale="90000"/>
          </a:bodyPr>
          <a:lstStyle/>
          <a:p>
            <a:r>
              <a:rPr lang="en-US" sz="4000" dirty="0">
                <a:ea typeface="ＭＳ Ｐゴシック" pitchFamily="64" charset="-128"/>
              </a:rPr>
              <a:t>Boat Operator Certification </a:t>
            </a:r>
            <a:br>
              <a:rPr lang="en-US" sz="4000" dirty="0">
                <a:ea typeface="ＭＳ Ｐゴシック" pitchFamily="64" charset="-128"/>
              </a:rPr>
            </a:br>
            <a:endParaRPr lang="en-US" sz="4000" dirty="0"/>
          </a:p>
        </p:txBody>
      </p:sp>
      <p:sp>
        <p:nvSpPr>
          <p:cNvPr id="3" name="Content Placeholder 2"/>
          <p:cNvSpPr>
            <a:spLocks noGrp="1"/>
          </p:cNvSpPr>
          <p:nvPr>
            <p:ph idx="1"/>
          </p:nvPr>
        </p:nvSpPr>
        <p:spPr>
          <a:xfrm>
            <a:off x="576072" y="1752600"/>
            <a:ext cx="8229600" cy="4800600"/>
          </a:xfrm>
        </p:spPr>
        <p:txBody>
          <a:bodyPr>
            <a:normAutofit/>
          </a:bodyPr>
          <a:lstStyle/>
          <a:p>
            <a:pPr>
              <a:buFont typeface="Arial" charset="0"/>
              <a:buChar char="•"/>
              <a:defRPr/>
            </a:pPr>
            <a:r>
              <a:rPr lang="en-US" dirty="0">
                <a:ea typeface="ＭＳ Ｐゴシック" pitchFamily="64" charset="-128"/>
              </a:rPr>
              <a:t>Started in 2006 – implemented late 2008 </a:t>
            </a:r>
          </a:p>
          <a:p>
            <a:pPr>
              <a:buFont typeface="Arial" charset="0"/>
              <a:buChar char="•"/>
              <a:defRPr/>
            </a:pPr>
            <a:r>
              <a:rPr lang="en-US" dirty="0">
                <a:ea typeface="ＭＳ Ｐゴシック" pitchFamily="64" charset="-128"/>
              </a:rPr>
              <a:t>Four Levels</a:t>
            </a:r>
          </a:p>
          <a:p>
            <a:pPr lvl="1">
              <a:buFont typeface="Arial" charset="0"/>
              <a:buChar char="•"/>
              <a:defRPr/>
            </a:pPr>
            <a:r>
              <a:rPr lang="en-US" dirty="0">
                <a:ea typeface="ＭＳ Ｐゴシック" pitchFamily="64" charset="-128"/>
              </a:rPr>
              <a:t>Inland Navigator: Small Boat Operation</a:t>
            </a:r>
          </a:p>
          <a:p>
            <a:pPr lvl="1">
              <a:buFont typeface="Arial" charset="0"/>
              <a:buChar char="•"/>
              <a:defRPr/>
            </a:pPr>
            <a:r>
              <a:rPr lang="en-US" dirty="0">
                <a:ea typeface="ＭＳ Ｐゴシック" pitchFamily="64" charset="-128"/>
              </a:rPr>
              <a:t>Coastal Navigator: Coastal Piloting/Navigation</a:t>
            </a:r>
          </a:p>
          <a:p>
            <a:pPr lvl="1">
              <a:buFont typeface="Arial" charset="0"/>
              <a:buChar char="•"/>
              <a:defRPr/>
            </a:pPr>
            <a:r>
              <a:rPr lang="en-US" dirty="0">
                <a:ea typeface="ＭＳ Ｐゴシック" pitchFamily="64" charset="-128"/>
              </a:rPr>
              <a:t>Advanced Coastal Navigator: Coastal Piloting and Navigation Near Shore and with Reduced Visibility</a:t>
            </a:r>
            <a:endParaRPr lang="en-US" sz="2400" dirty="0">
              <a:ea typeface="ＭＳ Ｐゴシック" pitchFamily="64" charset="-128"/>
            </a:endParaRPr>
          </a:p>
          <a:p>
            <a:pPr lvl="1">
              <a:buFont typeface="Arial" charset="0"/>
              <a:buChar char="•"/>
              <a:defRPr/>
            </a:pPr>
            <a:r>
              <a:rPr lang="en-US" dirty="0">
                <a:ea typeface="ＭＳ Ｐゴシック" pitchFamily="64" charset="-128"/>
              </a:rPr>
              <a:t>Offshore Navigator: Open Ocean Navigation</a:t>
            </a:r>
          </a:p>
          <a:p>
            <a:endParaRPr lang="en-US" dirty="0"/>
          </a:p>
        </p:txBody>
      </p:sp>
    </p:spTree>
    <p:extLst>
      <p:ext uri="{BB962C8B-B14F-4D97-AF65-F5344CB8AC3E}">
        <p14:creationId xmlns="" xmlns:p14="http://schemas.microsoft.com/office/powerpoint/2010/main" val="1701260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latin typeface="Arial" pitchFamily="34" charset="0"/>
                <a:ea typeface="ＭＳ Ｐゴシック" charset="-128"/>
              </a:rPr>
              <a:t>Advantages to Members</a:t>
            </a:r>
          </a:p>
        </p:txBody>
      </p:sp>
      <p:sp>
        <p:nvSpPr>
          <p:cNvPr id="4099" name="Rectangle 3"/>
          <p:cNvSpPr>
            <a:spLocks noGrp="1" noChangeArrowheads="1"/>
          </p:cNvSpPr>
          <p:nvPr>
            <p:ph idx="1"/>
          </p:nvPr>
        </p:nvSpPr>
        <p:spPr>
          <a:xfrm>
            <a:off x="384175" y="2176272"/>
            <a:ext cx="8534400" cy="5059362"/>
          </a:xfrm>
        </p:spPr>
        <p:txBody>
          <a:bodyPr/>
          <a:lstStyle/>
          <a:p>
            <a:r>
              <a:rPr lang="en-US" sz="2800" dirty="0"/>
              <a:t>Renting, chartering or leasing a boat, especially in another country </a:t>
            </a:r>
          </a:p>
          <a:p>
            <a:r>
              <a:rPr lang="en-US" sz="2800" dirty="0"/>
              <a:t>Obtaining insurance </a:t>
            </a:r>
          </a:p>
          <a:p>
            <a:r>
              <a:rPr lang="en-US" sz="2800" dirty="0"/>
              <a:t>Building confidence in your own abilities</a:t>
            </a:r>
          </a:p>
          <a:p>
            <a:r>
              <a:rPr lang="en-US" sz="2800" dirty="0"/>
              <a:t>Learning to teach others OTW</a:t>
            </a:r>
          </a:p>
          <a:p>
            <a:pPr>
              <a:buNone/>
            </a:pPr>
            <a:r>
              <a:rPr lang="en-US" sz="2800" dirty="0"/>
              <a:t>			</a:t>
            </a:r>
          </a:p>
          <a:p>
            <a:pPr marL="0" indent="0" eaLnBrk="1" hangingPunct="1">
              <a:buFont typeface="Wingdings" charset="0"/>
              <a:buNone/>
              <a:defRPr/>
            </a:pPr>
            <a:endParaRPr lang="en-US" sz="2800" dirty="0">
              <a:solidFill>
                <a:schemeClr val="tx2"/>
              </a:solidFill>
              <a:ea typeface="ＭＳ Ｐゴシック" charset="0"/>
              <a:cs typeface="ＭＳ Ｐゴシック" charset="0"/>
            </a:endParaRPr>
          </a:p>
        </p:txBody>
      </p:sp>
      <p:sp>
        <p:nvSpPr>
          <p:cNvPr id="54274" name="Slide Number Placeholder 4"/>
          <p:cNvSpPr>
            <a:spLocks noGrp="1"/>
          </p:cNvSpPr>
          <p:nvPr>
            <p:ph type="sldNum" sz="quarter" idx="4294967295"/>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fld id="{59DE6EB8-52AB-45EA-A660-3E1EBFA72987}" type="slidenum">
              <a:rPr lang="en-US" smtClean="0"/>
              <a:pPr eaLnBrk="0" hangingPunct="0"/>
              <a:t>39</a:t>
            </a:fld>
            <a:endParaRPr lang="en-US">
              <a:solidFill>
                <a:schemeClr val="tx1"/>
              </a:solidFill>
              <a:latin typeface="Book Antiqua" pitchFamily="18" charset="0"/>
            </a:endParaRPr>
          </a:p>
        </p:txBody>
      </p:sp>
      <p:sp>
        <p:nvSpPr>
          <p:cNvPr id="4100" name="Rectangle 4"/>
          <p:cNvSpPr>
            <a:spLocks noChangeArrowheads="1"/>
          </p:cNvSpPr>
          <p:nvPr/>
        </p:nvSpPr>
        <p:spPr bwMode="auto">
          <a:xfrm>
            <a:off x="8693150" y="6248400"/>
            <a:ext cx="450850" cy="366713"/>
          </a:xfrm>
          <a:prstGeom prst="rect">
            <a:avLst/>
          </a:prstGeom>
          <a:noFill/>
          <a:ln w="9525">
            <a:noFill/>
            <a:miter lim="800000"/>
            <a:headEnd/>
            <a:tailEnd/>
          </a:ln>
        </p:spPr>
        <p:txBody>
          <a:bodyPr wrap="none">
            <a:spAutoFit/>
          </a:bodyPr>
          <a:lstStyle/>
          <a:p>
            <a:pPr>
              <a:spcBef>
                <a:spcPct val="50000"/>
              </a:spcBef>
            </a:pPr>
            <a:r>
              <a:rPr lang="en-US">
                <a:solidFill>
                  <a:schemeClr val="tx2"/>
                </a:solidFill>
              </a:rPr>
              <a:t>&gt;&gt;</a:t>
            </a:r>
          </a:p>
        </p:txBody>
      </p:sp>
    </p:spTree>
    <p:extLst>
      <p:ext uri="{BB962C8B-B14F-4D97-AF65-F5344CB8AC3E}">
        <p14:creationId xmlns="" xmlns:p14="http://schemas.microsoft.com/office/powerpoint/2010/main" val="682848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1000"/>
                                        <p:tgtEl>
                                          <p:spTgt spid="4099">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wipe(left)">
                                      <p:cBhvr>
                                        <p:cTn id="11" dur="1000"/>
                                        <p:tgtEl>
                                          <p:spTgt spid="4099">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wipe(left)">
                                      <p:cBhvr>
                                        <p:cTn id="15" dur="1000"/>
                                        <p:tgtEl>
                                          <p:spTgt spid="4099">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wipe(left)">
                                      <p:cBhvr>
                                        <p:cTn id="19" dur="1000"/>
                                        <p:tgtEl>
                                          <p:spTgt spid="4099">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wipe(left)">
                                      <p:cBhvr>
                                        <p:cTn id="23" dur="1000"/>
                                        <p:tgtEl>
                                          <p:spTgt spid="4099">
                                            <p:txEl>
                                              <p:pRg st="4" end="4"/>
                                            </p:txEl>
                                          </p:spTgt>
                                        </p:tgtEl>
                                      </p:cBhvr>
                                    </p:animEffect>
                                  </p:childTnLst>
                                </p:cTn>
                              </p:par>
                            </p:childTnLst>
                          </p:cTn>
                        </p:par>
                        <p:par>
                          <p:cTn id="24" fill="hold" nodeType="afterGroup">
                            <p:stCondLst>
                              <p:cond delay="5000"/>
                            </p:stCondLst>
                            <p:childTnLst>
                              <p:par>
                                <p:cTn id="25" presetID="22" presetClass="entr" presetSubtype="8" fill="hold" nodeType="afterEffect">
                                  <p:stCondLst>
                                    <p:cond delay="0"/>
                                  </p:stCondLst>
                                  <p:childTnLst>
                                    <p:set>
                                      <p:cBhvr>
                                        <p:cTn id="26" dur="1" fill="hold">
                                          <p:stCondLst>
                                            <p:cond delay="0"/>
                                          </p:stCondLst>
                                        </p:cTn>
                                        <p:tgtEl>
                                          <p:spTgt spid="4100">
                                            <p:txEl>
                                              <p:pRg st="0" end="0"/>
                                            </p:txEl>
                                          </p:spTgt>
                                        </p:tgtEl>
                                        <p:attrNameLst>
                                          <p:attrName>style.visibility</p:attrName>
                                        </p:attrNameLst>
                                      </p:cBhvr>
                                      <p:to>
                                        <p:strVal val="visible"/>
                                      </p:to>
                                    </p:set>
                                    <p:animEffect transition="in" filter="wipe(left)">
                                      <p:cBhvr>
                                        <p:cTn id="27" dur="5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8363" y="118080"/>
            <a:ext cx="451758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0541" cmpd="sng">
                  <a:solidFill>
                    <a:srgbClr val="4A66AC">
                      <a:shade val="88000"/>
                      <a:satMod val="110000"/>
                    </a:srgbClr>
                  </a:solidFill>
                  <a:prstDash val="solid"/>
                </a:ln>
                <a:gradFill>
                  <a:gsLst>
                    <a:gs pos="0">
                      <a:srgbClr val="4A66AC">
                        <a:tint val="40000"/>
                        <a:satMod val="250000"/>
                      </a:srgbClr>
                    </a:gs>
                    <a:gs pos="9000">
                      <a:srgbClr val="4A66AC">
                        <a:tint val="52000"/>
                        <a:satMod val="300000"/>
                      </a:srgbClr>
                    </a:gs>
                    <a:gs pos="50000">
                      <a:srgbClr val="4A66AC">
                        <a:shade val="20000"/>
                        <a:satMod val="300000"/>
                      </a:srgbClr>
                    </a:gs>
                    <a:gs pos="79000">
                      <a:srgbClr val="4A66AC">
                        <a:tint val="52000"/>
                        <a:satMod val="300000"/>
                      </a:srgbClr>
                    </a:gs>
                    <a:gs pos="100000">
                      <a:srgbClr val="4A66AC">
                        <a:tint val="40000"/>
                        <a:satMod val="250000"/>
                      </a:srgbClr>
                    </a:gs>
                  </a:gsLst>
                  <a:lin ang="5400000"/>
                </a:gradFill>
                <a:effectLst/>
                <a:uLnTx/>
                <a:uFillTx/>
                <a:latin typeface="Arial" panose="020B0604020202020204" pitchFamily="34" charset="0"/>
                <a:ea typeface="+mn-ea"/>
                <a:cs typeface="Arial" panose="020B0604020202020204" pitchFamily="34" charset="0"/>
              </a:rPr>
              <a:t>HOT Policy - 2019</a:t>
            </a:r>
          </a:p>
        </p:txBody>
      </p:sp>
      <p:sp>
        <p:nvSpPr>
          <p:cNvPr id="7" name="TextBox 6"/>
          <p:cNvSpPr txBox="1"/>
          <p:nvPr/>
        </p:nvSpPr>
        <p:spPr>
          <a:xfrm>
            <a:off x="533400" y="1524000"/>
            <a:ext cx="8305800"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Rectangle 2"/>
          <p:cNvSpPr/>
          <p:nvPr/>
        </p:nvSpPr>
        <p:spPr>
          <a:xfrm>
            <a:off x="963573" y="1718349"/>
            <a:ext cx="7167155" cy="2677656"/>
          </a:xfrm>
          <a:prstGeom prst="rect">
            <a:avLst/>
          </a:prstGeom>
        </p:spPr>
        <p:txBody>
          <a:bodyPr wrap="square">
            <a:spAutoFit/>
          </a:bodyPr>
          <a:lstStyle/>
          <a:p>
            <a:pPr marL="365760" marR="0" lvl="1"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imes New Roman" pitchFamily="18" charset="0"/>
                <a:ea typeface="+mn-ea"/>
                <a:cs typeface="+mn-cs"/>
              </a:rPr>
              <a:t>The Hands-On Training (HOT) program was developed by USPS  titled</a:t>
            </a:r>
          </a:p>
          <a:p>
            <a:pPr marL="365760" marR="0" lvl="1"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imes New Roman" pitchFamily="18" charset="0"/>
                <a:ea typeface="+mn-ea"/>
                <a:cs typeface="+mn-cs"/>
              </a:rPr>
              <a:t> Practical On-The Water training. The name was changed to Hands-On Training in 2017. The program is structured to be the same with only administrative changes.</a:t>
            </a:r>
          </a:p>
        </p:txBody>
      </p:sp>
    </p:spTree>
    <p:extLst>
      <p:ext uri="{BB962C8B-B14F-4D97-AF65-F5344CB8AC3E}">
        <p14:creationId xmlns="" xmlns:p14="http://schemas.microsoft.com/office/powerpoint/2010/main" val="201947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dirty="0"/>
              <a:t>BOC Inland Navigator</a:t>
            </a:r>
          </a:p>
        </p:txBody>
      </p:sp>
      <p:sp>
        <p:nvSpPr>
          <p:cNvPr id="18435" name="Content Placeholder 2"/>
          <p:cNvSpPr>
            <a:spLocks noGrp="1"/>
          </p:cNvSpPr>
          <p:nvPr>
            <p:ph idx="1"/>
          </p:nvPr>
        </p:nvSpPr>
        <p:spPr>
          <a:xfrm>
            <a:off x="457200" y="1219200"/>
            <a:ext cx="8534400" cy="4953000"/>
          </a:xfrm>
        </p:spPr>
        <p:txBody>
          <a:bodyPr/>
          <a:lstStyle/>
          <a:p>
            <a:pPr eaLnBrk="1" hangingPunct="1">
              <a:lnSpc>
                <a:spcPct val="90000"/>
              </a:lnSpc>
              <a:buNone/>
            </a:pPr>
            <a:r>
              <a:rPr lang="en-US" sz="2400" dirty="0">
                <a:latin typeface="Arial" charset="0"/>
                <a:cs typeface="Arial" charset="0"/>
              </a:rPr>
              <a:t>Requirements:</a:t>
            </a:r>
          </a:p>
          <a:p>
            <a:pPr eaLnBrk="1" hangingPunct="1">
              <a:lnSpc>
                <a:spcPct val="90000"/>
              </a:lnSpc>
            </a:pPr>
            <a:r>
              <a:rPr lang="en-US" sz="2040" dirty="0">
                <a:latin typeface="Arial" charset="0"/>
                <a:cs typeface="Arial" charset="0"/>
              </a:rPr>
              <a:t>NASBLA-approved course</a:t>
            </a:r>
          </a:p>
          <a:p>
            <a:pPr eaLnBrk="1" hangingPunct="1">
              <a:lnSpc>
                <a:spcPct val="90000"/>
              </a:lnSpc>
            </a:pPr>
            <a:r>
              <a:rPr lang="en-US" sz="2040" dirty="0">
                <a:latin typeface="Arial" charset="0"/>
                <a:cs typeface="Arial" charset="0"/>
              </a:rPr>
              <a:t>Boat Handling</a:t>
            </a:r>
          </a:p>
          <a:p>
            <a:pPr eaLnBrk="1" hangingPunct="1">
              <a:lnSpc>
                <a:spcPct val="90000"/>
              </a:lnSpc>
            </a:pPr>
            <a:r>
              <a:rPr lang="en-US" sz="2040" dirty="0">
                <a:latin typeface="Arial" charset="0"/>
                <a:cs typeface="Arial" charset="0"/>
              </a:rPr>
              <a:t>Engine Maintenance</a:t>
            </a:r>
          </a:p>
          <a:p>
            <a:pPr eaLnBrk="1" hangingPunct="1">
              <a:lnSpc>
                <a:spcPct val="90000"/>
              </a:lnSpc>
            </a:pPr>
            <a:r>
              <a:rPr lang="en-US" sz="2040" dirty="0">
                <a:latin typeface="Arial" charset="0"/>
                <a:cs typeface="Arial" charset="0"/>
              </a:rPr>
              <a:t>Marine Electrical Systems</a:t>
            </a:r>
          </a:p>
          <a:p>
            <a:pPr eaLnBrk="1" hangingPunct="1">
              <a:lnSpc>
                <a:spcPct val="90000"/>
              </a:lnSpc>
            </a:pPr>
            <a:r>
              <a:rPr lang="en-US" sz="2040" dirty="0">
                <a:latin typeface="Arial" charset="0"/>
                <a:cs typeface="Arial" charset="0"/>
              </a:rPr>
              <a:t>Four Seminars;</a:t>
            </a:r>
          </a:p>
          <a:p>
            <a:pPr lvl="1">
              <a:lnSpc>
                <a:spcPct val="90000"/>
              </a:lnSpc>
            </a:pPr>
            <a:r>
              <a:rPr lang="en-US" sz="2040" dirty="0">
                <a:latin typeface="Arial" charset="0"/>
                <a:cs typeface="Arial" charset="0"/>
              </a:rPr>
              <a:t>How to use a Chart</a:t>
            </a:r>
          </a:p>
          <a:p>
            <a:pPr lvl="1">
              <a:lnSpc>
                <a:spcPct val="90000"/>
              </a:lnSpc>
            </a:pPr>
            <a:r>
              <a:rPr lang="en-US" sz="2040" dirty="0">
                <a:latin typeface="Arial" charset="0"/>
                <a:cs typeface="Arial" charset="0"/>
              </a:rPr>
              <a:t>Onboard Weather</a:t>
            </a:r>
          </a:p>
          <a:p>
            <a:pPr lvl="1">
              <a:lnSpc>
                <a:spcPct val="90000"/>
              </a:lnSpc>
            </a:pPr>
            <a:r>
              <a:rPr lang="en-US" sz="2040" dirty="0">
                <a:latin typeface="Arial" charset="0"/>
                <a:cs typeface="Arial" charset="0"/>
              </a:rPr>
              <a:t>GPS</a:t>
            </a:r>
          </a:p>
          <a:p>
            <a:pPr lvl="1">
              <a:lnSpc>
                <a:spcPct val="90000"/>
              </a:lnSpc>
            </a:pPr>
            <a:r>
              <a:rPr lang="en-US" sz="2040" dirty="0">
                <a:latin typeface="Arial" charset="0"/>
                <a:cs typeface="Arial" charset="0"/>
              </a:rPr>
              <a:t>VHF Radio/VHF DSC</a:t>
            </a:r>
          </a:p>
          <a:p>
            <a:pPr eaLnBrk="1" hangingPunct="1">
              <a:lnSpc>
                <a:spcPct val="90000"/>
              </a:lnSpc>
            </a:pPr>
            <a:r>
              <a:rPr lang="en-US" sz="2040" dirty="0">
                <a:latin typeface="Arial" charset="0"/>
                <a:cs typeface="Arial" charset="0"/>
              </a:rPr>
              <a:t>Demonstrate:</a:t>
            </a:r>
          </a:p>
          <a:p>
            <a:pPr lvl="1">
              <a:lnSpc>
                <a:spcPct val="90000"/>
              </a:lnSpc>
            </a:pPr>
            <a:r>
              <a:rPr lang="en-US" sz="2000" dirty="0">
                <a:latin typeface="Arial" charset="0"/>
                <a:cs typeface="Arial" charset="0"/>
              </a:rPr>
              <a:t>Basic Boat Handling Skill</a:t>
            </a:r>
          </a:p>
          <a:p>
            <a:pPr lvl="1">
              <a:lnSpc>
                <a:spcPct val="90000"/>
              </a:lnSpc>
            </a:pPr>
            <a:r>
              <a:rPr lang="en-US" sz="2000" dirty="0">
                <a:latin typeface="Arial" charset="0"/>
                <a:cs typeface="Arial" charset="0"/>
              </a:rPr>
              <a:t>Fire Extinguisher Skill</a:t>
            </a:r>
          </a:p>
          <a:p>
            <a:pPr lvl="1">
              <a:lnSpc>
                <a:spcPct val="90000"/>
              </a:lnSpc>
            </a:pPr>
            <a:endParaRPr lang="en-US" sz="2040" dirty="0">
              <a:latin typeface="Arial" charset="0"/>
              <a:cs typeface="Arial" charset="0"/>
            </a:endParaRPr>
          </a:p>
        </p:txBody>
      </p:sp>
    </p:spTree>
    <p:extLst>
      <p:ext uri="{BB962C8B-B14F-4D97-AF65-F5344CB8AC3E}">
        <p14:creationId xmlns="" xmlns:p14="http://schemas.microsoft.com/office/powerpoint/2010/main" val="2814393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dirty="0"/>
              <a:t>BOC Coastal Navigator</a:t>
            </a:r>
          </a:p>
        </p:txBody>
      </p:sp>
      <p:sp>
        <p:nvSpPr>
          <p:cNvPr id="18435" name="Content Placeholder 2"/>
          <p:cNvSpPr>
            <a:spLocks noGrp="1"/>
          </p:cNvSpPr>
          <p:nvPr>
            <p:ph idx="1"/>
          </p:nvPr>
        </p:nvSpPr>
        <p:spPr>
          <a:xfrm>
            <a:off x="304800" y="952500"/>
            <a:ext cx="8534400" cy="4953000"/>
          </a:xfrm>
        </p:spPr>
        <p:txBody>
          <a:bodyPr>
            <a:normAutofit/>
          </a:bodyPr>
          <a:lstStyle/>
          <a:p>
            <a:pPr eaLnBrk="1" hangingPunct="1">
              <a:lnSpc>
                <a:spcPct val="90000"/>
              </a:lnSpc>
              <a:buNone/>
            </a:pPr>
            <a:r>
              <a:rPr lang="en-US" sz="2400" dirty="0">
                <a:latin typeface="Arial" charset="0"/>
                <a:cs typeface="Arial" charset="0"/>
              </a:rPr>
              <a:t>Requirements:</a:t>
            </a:r>
          </a:p>
          <a:p>
            <a:pPr eaLnBrk="1" hangingPunct="1">
              <a:lnSpc>
                <a:spcPct val="90000"/>
              </a:lnSpc>
            </a:pPr>
            <a:r>
              <a:rPr lang="en-US" sz="2200" dirty="0">
                <a:latin typeface="Arial" charset="0"/>
                <a:cs typeface="Arial" charset="0"/>
              </a:rPr>
              <a:t>Completed Inland Navigation Certification</a:t>
            </a:r>
          </a:p>
          <a:p>
            <a:pPr eaLnBrk="1" hangingPunct="1">
              <a:lnSpc>
                <a:spcPct val="90000"/>
              </a:lnSpc>
            </a:pPr>
            <a:r>
              <a:rPr lang="en-US" sz="2200" dirty="0">
                <a:latin typeface="Arial" charset="0"/>
                <a:cs typeface="Arial" charset="0"/>
              </a:rPr>
              <a:t>Marine Navigation</a:t>
            </a:r>
          </a:p>
          <a:p>
            <a:pPr eaLnBrk="1" hangingPunct="1">
              <a:lnSpc>
                <a:spcPct val="90000"/>
              </a:lnSpc>
            </a:pPr>
            <a:r>
              <a:rPr lang="en-US" sz="2200" dirty="0">
                <a:latin typeface="Arial" charset="0"/>
                <a:cs typeface="Arial" charset="0"/>
              </a:rPr>
              <a:t>Weather</a:t>
            </a:r>
          </a:p>
          <a:p>
            <a:pPr eaLnBrk="1" hangingPunct="1">
              <a:lnSpc>
                <a:spcPct val="90000"/>
              </a:lnSpc>
            </a:pPr>
            <a:r>
              <a:rPr lang="en-US" sz="2200" dirty="0">
                <a:latin typeface="Arial" charset="0"/>
                <a:cs typeface="Arial" charset="0"/>
              </a:rPr>
              <a:t>Marine Communications Systems</a:t>
            </a:r>
          </a:p>
          <a:p>
            <a:pPr eaLnBrk="1" hangingPunct="1">
              <a:lnSpc>
                <a:spcPct val="90000"/>
              </a:lnSpc>
            </a:pPr>
            <a:r>
              <a:rPr lang="en-US" sz="2200" dirty="0">
                <a:latin typeface="Arial" charset="0"/>
                <a:cs typeface="Arial" charset="0"/>
              </a:rPr>
              <a:t>Seminars</a:t>
            </a:r>
          </a:p>
          <a:p>
            <a:pPr lvl="1">
              <a:lnSpc>
                <a:spcPct val="90000"/>
              </a:lnSpc>
            </a:pPr>
            <a:r>
              <a:rPr lang="en-US" sz="2200" dirty="0">
                <a:latin typeface="Arial" charset="0"/>
                <a:cs typeface="Arial" charset="0"/>
              </a:rPr>
              <a:t>Mastering Rules of the Road</a:t>
            </a:r>
          </a:p>
          <a:p>
            <a:pPr lvl="1">
              <a:lnSpc>
                <a:spcPct val="90000"/>
              </a:lnSpc>
            </a:pPr>
            <a:r>
              <a:rPr lang="en-US" sz="2200" dirty="0">
                <a:latin typeface="Arial" charset="0"/>
                <a:cs typeface="Arial" charset="0"/>
              </a:rPr>
              <a:t>Anchoring</a:t>
            </a:r>
          </a:p>
          <a:p>
            <a:pPr lvl="1">
              <a:lnSpc>
                <a:spcPct val="90000"/>
              </a:lnSpc>
            </a:pPr>
            <a:r>
              <a:rPr lang="en-US" sz="2200" dirty="0">
                <a:latin typeface="Arial" charset="0"/>
                <a:cs typeface="Arial" charset="0"/>
              </a:rPr>
              <a:t>Mariner’s Compass</a:t>
            </a:r>
          </a:p>
          <a:p>
            <a:pPr lvl="1">
              <a:lnSpc>
                <a:spcPct val="90000"/>
              </a:lnSpc>
            </a:pPr>
            <a:r>
              <a:rPr lang="en-US" sz="2200" dirty="0">
                <a:latin typeface="Arial" charset="0"/>
                <a:cs typeface="Arial" charset="0"/>
              </a:rPr>
              <a:t>Tides and Currents</a:t>
            </a:r>
          </a:p>
          <a:p>
            <a:pPr lvl="1">
              <a:lnSpc>
                <a:spcPct val="90000"/>
              </a:lnSpc>
            </a:pPr>
            <a:r>
              <a:rPr lang="en-US" sz="2200" dirty="0">
                <a:latin typeface="Arial" charset="0"/>
                <a:cs typeface="Arial" charset="0"/>
              </a:rPr>
              <a:t>Radar</a:t>
            </a:r>
          </a:p>
          <a:p>
            <a:pPr>
              <a:lnSpc>
                <a:spcPct val="90000"/>
              </a:lnSpc>
            </a:pPr>
            <a:r>
              <a:rPr lang="en-US" sz="2200" dirty="0">
                <a:latin typeface="Arial" charset="0"/>
                <a:cs typeface="Arial" charset="0"/>
              </a:rPr>
              <a:t>Demonstrate On-The-Water Navigation skills</a:t>
            </a:r>
          </a:p>
          <a:p>
            <a:pPr>
              <a:lnSpc>
                <a:spcPct val="90000"/>
              </a:lnSpc>
            </a:pPr>
            <a:r>
              <a:rPr lang="en-US" sz="2200" dirty="0">
                <a:latin typeface="Arial" charset="0"/>
                <a:cs typeface="Arial" charset="0"/>
              </a:rPr>
              <a:t>Demonstrate Pyrotechnics (Signal Flares) skills</a:t>
            </a:r>
          </a:p>
          <a:p>
            <a:pPr>
              <a:lnSpc>
                <a:spcPct val="90000"/>
              </a:lnSpc>
            </a:pPr>
            <a:endParaRPr lang="en-US" sz="2200" dirty="0">
              <a:latin typeface="Arial" charset="0"/>
              <a:cs typeface="Arial" charset="0"/>
            </a:endParaRPr>
          </a:p>
          <a:p>
            <a:pPr>
              <a:lnSpc>
                <a:spcPct val="90000"/>
              </a:lnSpc>
            </a:pPr>
            <a:endParaRPr lang="en-US" sz="2400" dirty="0">
              <a:latin typeface="Arial" charset="0"/>
              <a:cs typeface="Arial" charset="0"/>
            </a:endParaRPr>
          </a:p>
        </p:txBody>
      </p:sp>
    </p:spTree>
    <p:extLst>
      <p:ext uri="{BB962C8B-B14F-4D97-AF65-F5344CB8AC3E}">
        <p14:creationId xmlns="" xmlns:p14="http://schemas.microsoft.com/office/powerpoint/2010/main" val="2227363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dirty="0"/>
              <a:t> Advanced Coastal Navigator</a:t>
            </a:r>
          </a:p>
        </p:txBody>
      </p:sp>
      <p:sp>
        <p:nvSpPr>
          <p:cNvPr id="18435" name="Content Placeholder 2"/>
          <p:cNvSpPr>
            <a:spLocks noGrp="1"/>
          </p:cNvSpPr>
          <p:nvPr>
            <p:ph idx="1"/>
          </p:nvPr>
        </p:nvSpPr>
        <p:spPr>
          <a:xfrm>
            <a:off x="402336" y="1143000"/>
            <a:ext cx="8534400" cy="4953000"/>
          </a:xfrm>
        </p:spPr>
        <p:txBody>
          <a:bodyPr>
            <a:normAutofit/>
          </a:bodyPr>
          <a:lstStyle/>
          <a:p>
            <a:pPr eaLnBrk="1" hangingPunct="1">
              <a:lnSpc>
                <a:spcPct val="90000"/>
              </a:lnSpc>
            </a:pPr>
            <a:r>
              <a:rPr lang="en-US" sz="2400" dirty="0">
                <a:latin typeface="Arial" charset="0"/>
                <a:cs typeface="Arial" charset="0"/>
              </a:rPr>
              <a:t>Requirements:</a:t>
            </a:r>
          </a:p>
          <a:p>
            <a:pPr lvl="1" eaLnBrk="1" hangingPunct="1">
              <a:lnSpc>
                <a:spcPct val="90000"/>
              </a:lnSpc>
            </a:pPr>
            <a:r>
              <a:rPr lang="en-US" sz="2000" dirty="0">
                <a:latin typeface="Arial" charset="0"/>
                <a:cs typeface="Arial" charset="0"/>
              </a:rPr>
              <a:t>Advanced Marine Navigation</a:t>
            </a:r>
          </a:p>
          <a:p>
            <a:pPr lvl="1" eaLnBrk="1" hangingPunct="1">
              <a:lnSpc>
                <a:spcPct val="90000"/>
              </a:lnSpc>
            </a:pPr>
            <a:r>
              <a:rPr lang="en-US" sz="2000" dirty="0">
                <a:latin typeface="Arial" charset="0"/>
                <a:cs typeface="Arial" charset="0"/>
              </a:rPr>
              <a:t>Marine Navigation Systems</a:t>
            </a:r>
          </a:p>
          <a:p>
            <a:pPr lvl="1" eaLnBrk="1" hangingPunct="1">
              <a:lnSpc>
                <a:spcPct val="90000"/>
              </a:lnSpc>
            </a:pPr>
            <a:r>
              <a:rPr lang="en-US" sz="2000" dirty="0">
                <a:latin typeface="Arial" charset="0"/>
                <a:cs typeface="Arial" charset="0"/>
              </a:rPr>
              <a:t>Cruise  Planning</a:t>
            </a:r>
          </a:p>
          <a:p>
            <a:pPr lvl="1" eaLnBrk="1" hangingPunct="1">
              <a:lnSpc>
                <a:spcPct val="90000"/>
              </a:lnSpc>
            </a:pPr>
            <a:r>
              <a:rPr lang="en-US" sz="2000" dirty="0">
                <a:latin typeface="Arial" charset="0"/>
                <a:cs typeface="Arial" charset="0"/>
              </a:rPr>
              <a:t>Marine Radar</a:t>
            </a:r>
          </a:p>
          <a:p>
            <a:pPr lvl="1" eaLnBrk="1" hangingPunct="1">
              <a:lnSpc>
                <a:spcPct val="90000"/>
              </a:lnSpc>
            </a:pPr>
            <a:r>
              <a:rPr lang="en-US" sz="2000" dirty="0">
                <a:latin typeface="Arial" charset="0"/>
                <a:cs typeface="Arial" charset="0"/>
              </a:rPr>
              <a:t>Required Seminars</a:t>
            </a:r>
          </a:p>
          <a:p>
            <a:pPr lvl="2" eaLnBrk="1" hangingPunct="1">
              <a:lnSpc>
                <a:spcPct val="90000"/>
              </a:lnSpc>
            </a:pPr>
            <a:r>
              <a:rPr lang="en-US" sz="2000" dirty="0">
                <a:latin typeface="Arial" charset="0"/>
                <a:cs typeface="Arial" charset="0"/>
              </a:rPr>
              <a:t>Emergencies Onboard</a:t>
            </a:r>
          </a:p>
          <a:p>
            <a:pPr lvl="2" eaLnBrk="1" hangingPunct="1">
              <a:lnSpc>
                <a:spcPct val="90000"/>
              </a:lnSpc>
            </a:pPr>
            <a:r>
              <a:rPr lang="en-US" sz="2000" dirty="0">
                <a:latin typeface="Arial" charset="0"/>
                <a:cs typeface="Arial" charset="0"/>
              </a:rPr>
              <a:t>Rules of the Road</a:t>
            </a:r>
          </a:p>
          <a:p>
            <a:pPr lvl="1" eaLnBrk="1" hangingPunct="1">
              <a:lnSpc>
                <a:spcPct val="90000"/>
              </a:lnSpc>
            </a:pPr>
            <a:r>
              <a:rPr lang="en-US" sz="2000" dirty="0">
                <a:latin typeface="Arial" charset="0"/>
                <a:cs typeface="Arial" charset="0"/>
              </a:rPr>
              <a:t>Completed Advanced Coastal Navigation OTW skill including a restricted visibility navigation segment</a:t>
            </a:r>
          </a:p>
          <a:p>
            <a:pPr lvl="1" eaLnBrk="1" hangingPunct="1">
              <a:lnSpc>
                <a:spcPct val="90000"/>
              </a:lnSpc>
            </a:pPr>
            <a:r>
              <a:rPr lang="en-US" sz="2000" dirty="0">
                <a:latin typeface="Arial" charset="0"/>
                <a:cs typeface="Arial" charset="0"/>
              </a:rPr>
              <a:t>Complete First Aid</a:t>
            </a:r>
          </a:p>
        </p:txBody>
      </p:sp>
    </p:spTree>
    <p:extLst>
      <p:ext uri="{BB962C8B-B14F-4D97-AF65-F5344CB8AC3E}">
        <p14:creationId xmlns="" xmlns:p14="http://schemas.microsoft.com/office/powerpoint/2010/main" val="9920456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dirty="0"/>
              <a:t> Offshore Navigator</a:t>
            </a:r>
          </a:p>
        </p:txBody>
      </p:sp>
      <p:sp>
        <p:nvSpPr>
          <p:cNvPr id="18435" name="Content Placeholder 2"/>
          <p:cNvSpPr>
            <a:spLocks noGrp="1"/>
          </p:cNvSpPr>
          <p:nvPr>
            <p:ph idx="1"/>
          </p:nvPr>
        </p:nvSpPr>
        <p:spPr>
          <a:xfrm>
            <a:off x="402336" y="1143000"/>
            <a:ext cx="8534400" cy="4953000"/>
          </a:xfrm>
        </p:spPr>
        <p:txBody>
          <a:bodyPr>
            <a:normAutofit/>
          </a:bodyPr>
          <a:lstStyle/>
          <a:p>
            <a:pPr eaLnBrk="1" hangingPunct="1">
              <a:lnSpc>
                <a:spcPct val="90000"/>
              </a:lnSpc>
            </a:pPr>
            <a:r>
              <a:rPr lang="en-US" sz="2400" dirty="0">
                <a:latin typeface="Arial" charset="0"/>
                <a:cs typeface="Arial" charset="0"/>
              </a:rPr>
              <a:t>Requirements:</a:t>
            </a:r>
          </a:p>
          <a:p>
            <a:pPr lvl="1" eaLnBrk="1" hangingPunct="1">
              <a:lnSpc>
                <a:spcPct val="90000"/>
              </a:lnSpc>
            </a:pPr>
            <a:r>
              <a:rPr lang="en-US" sz="2000" dirty="0">
                <a:latin typeface="Arial" charset="0"/>
                <a:cs typeface="Arial" charset="0"/>
              </a:rPr>
              <a:t>Offshore Navigation or JN</a:t>
            </a:r>
          </a:p>
          <a:p>
            <a:pPr lvl="1" eaLnBrk="1" hangingPunct="1">
              <a:lnSpc>
                <a:spcPct val="90000"/>
              </a:lnSpc>
            </a:pPr>
            <a:r>
              <a:rPr lang="en-US" sz="2000" dirty="0">
                <a:latin typeface="Arial" charset="0"/>
                <a:cs typeface="Arial" charset="0"/>
              </a:rPr>
              <a:t>Marine Navigation Systems</a:t>
            </a:r>
          </a:p>
          <a:p>
            <a:pPr lvl="1" eaLnBrk="1" hangingPunct="1">
              <a:lnSpc>
                <a:spcPct val="90000"/>
              </a:lnSpc>
            </a:pPr>
            <a:r>
              <a:rPr lang="en-US" sz="2000" dirty="0">
                <a:latin typeface="Arial" charset="0"/>
                <a:cs typeface="Arial" charset="0"/>
              </a:rPr>
              <a:t>Cruise  Planning</a:t>
            </a:r>
          </a:p>
          <a:p>
            <a:pPr lvl="1" eaLnBrk="1" hangingPunct="1">
              <a:lnSpc>
                <a:spcPct val="90000"/>
              </a:lnSpc>
            </a:pPr>
            <a:r>
              <a:rPr lang="en-US" sz="2000" dirty="0">
                <a:latin typeface="Arial" charset="0"/>
                <a:cs typeface="Arial" charset="0"/>
              </a:rPr>
              <a:t>Required Webinars</a:t>
            </a:r>
          </a:p>
          <a:p>
            <a:pPr lvl="2" eaLnBrk="1" hangingPunct="1">
              <a:lnSpc>
                <a:spcPct val="90000"/>
              </a:lnSpc>
            </a:pPr>
            <a:r>
              <a:rPr lang="en-US" sz="2000" dirty="0">
                <a:latin typeface="Arial" charset="0"/>
                <a:cs typeface="Arial" charset="0"/>
              </a:rPr>
              <a:t>Severe Weather</a:t>
            </a:r>
          </a:p>
          <a:p>
            <a:pPr lvl="2" eaLnBrk="1" hangingPunct="1">
              <a:lnSpc>
                <a:spcPct val="90000"/>
              </a:lnSpc>
            </a:pPr>
            <a:r>
              <a:rPr lang="en-US" sz="2000" dirty="0">
                <a:latin typeface="Arial" charset="0"/>
                <a:cs typeface="Arial" charset="0"/>
              </a:rPr>
              <a:t>500 Millibar chart/ </a:t>
            </a:r>
            <a:r>
              <a:rPr lang="en-US" sz="2000" dirty="0" err="1">
                <a:latin typeface="Arial" charset="0"/>
                <a:cs typeface="Arial" charset="0"/>
              </a:rPr>
              <a:t>Grib</a:t>
            </a:r>
            <a:r>
              <a:rPr lang="en-US" sz="2000" dirty="0">
                <a:latin typeface="Arial" charset="0"/>
                <a:cs typeface="Arial" charset="0"/>
              </a:rPr>
              <a:t> Files</a:t>
            </a:r>
          </a:p>
          <a:p>
            <a:pPr lvl="1" eaLnBrk="1" hangingPunct="1">
              <a:lnSpc>
                <a:spcPct val="90000"/>
              </a:lnSpc>
            </a:pPr>
            <a:r>
              <a:rPr lang="en-US" sz="2000" dirty="0">
                <a:latin typeface="Arial" charset="0"/>
                <a:cs typeface="Arial" charset="0"/>
              </a:rPr>
              <a:t>Completed Offshore Navigation OTW skill</a:t>
            </a:r>
          </a:p>
          <a:p>
            <a:pPr lvl="1" eaLnBrk="1" hangingPunct="1">
              <a:lnSpc>
                <a:spcPct val="90000"/>
              </a:lnSpc>
            </a:pPr>
            <a:r>
              <a:rPr lang="en-US" sz="2000" dirty="0">
                <a:latin typeface="Arial" charset="0"/>
                <a:cs typeface="Arial" charset="0"/>
              </a:rPr>
              <a:t>Complete First Aid and CPR Certs</a:t>
            </a:r>
          </a:p>
        </p:txBody>
      </p:sp>
    </p:spTree>
    <p:extLst>
      <p:ext uri="{BB962C8B-B14F-4D97-AF65-F5344CB8AC3E}">
        <p14:creationId xmlns="" xmlns:p14="http://schemas.microsoft.com/office/powerpoint/2010/main" val="34913657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1735657"/>
            <a:ext cx="8229600" cy="6111599"/>
          </a:xfrm>
        </p:spPr>
        <p:txBody>
          <a:bodyPr>
            <a:normAutofit fontScale="90000"/>
          </a:bodyPr>
          <a:lstStyle/>
          <a:p>
            <a:pPr algn="l">
              <a:spcBef>
                <a:spcPts val="0"/>
              </a:spcBef>
              <a:spcAft>
                <a:spcPts val="600"/>
              </a:spcAft>
            </a:pPr>
            <a:r>
              <a:rPr lang="en-US" dirty="0"/>
              <a:t/>
            </a:r>
            <a:br>
              <a:rPr lang="en-US" dirty="0"/>
            </a:br>
            <a:r>
              <a:rPr lang="en-US" dirty="0"/>
              <a:t/>
            </a:r>
            <a:br>
              <a:rPr lang="en-US" dirty="0"/>
            </a:br>
            <a:r>
              <a:rPr lang="en-US" dirty="0"/>
              <a:t/>
            </a:r>
            <a:br>
              <a:rPr lang="en-US" dirty="0"/>
            </a:br>
            <a:r>
              <a:rPr lang="en-US" dirty="0"/>
              <a:t/>
            </a:r>
            <a:br>
              <a:rPr lang="en-US" dirty="0"/>
            </a:br>
            <a:r>
              <a:rPr lang="en-US" sz="2800" dirty="0"/>
              <a:t>Certifiers must be trained for each specific </a:t>
            </a:r>
            <a:br>
              <a:rPr lang="en-US" sz="2800" dirty="0"/>
            </a:br>
            <a:r>
              <a:rPr lang="en-US" sz="2800" dirty="0"/>
              <a:t>       level;   e.g.  IN, CN, ACN and ON</a:t>
            </a:r>
            <a:br>
              <a:rPr lang="en-US" sz="2800" dirty="0"/>
            </a:br>
            <a:r>
              <a:rPr lang="en-US" sz="2800" dirty="0"/>
              <a:t/>
            </a:r>
            <a:br>
              <a:rPr lang="en-US" sz="2800" dirty="0"/>
            </a:br>
            <a:r>
              <a:rPr lang="en-US" sz="2800" dirty="0"/>
              <a:t>Requirements are similar to that for </a:t>
            </a:r>
            <a:br>
              <a:rPr lang="en-US" sz="2800" dirty="0"/>
            </a:br>
            <a:r>
              <a:rPr lang="en-US" sz="2800" dirty="0"/>
              <a:t>       Basic Power Boat Certifier.</a:t>
            </a:r>
            <a:br>
              <a:rPr lang="en-US" sz="2800" dirty="0"/>
            </a:br>
            <a:r>
              <a:rPr lang="en-US" sz="2800" dirty="0"/>
              <a:t/>
            </a:r>
            <a:br>
              <a:rPr lang="en-US" sz="2800" dirty="0"/>
            </a:br>
            <a:r>
              <a:rPr lang="en-US" sz="2800" dirty="0"/>
              <a:t>Certifiers are qualified at the specific level </a:t>
            </a:r>
            <a:br>
              <a:rPr lang="en-US" sz="2800" dirty="0"/>
            </a:br>
            <a:r>
              <a:rPr lang="en-US" sz="2800" dirty="0"/>
              <a:t>       by a Certifier Trainers</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sp>
        <p:nvSpPr>
          <p:cNvPr id="3" name="Slide Number Placeholder 2"/>
          <p:cNvSpPr>
            <a:spLocks noGrp="1"/>
          </p:cNvSpPr>
          <p:nvPr>
            <p:ph type="sldNum" sz="quarter" idx="12"/>
          </p:nvPr>
        </p:nvSpPr>
        <p:spPr/>
        <p:txBody>
          <a:bodyPr/>
          <a:lstStyle/>
          <a:p>
            <a:pPr>
              <a:defRPr/>
            </a:pPr>
            <a:fld id="{FE5D791C-706B-4CEC-A7EC-E74F2A858FC7}" type="slidenum">
              <a:rPr lang="en-US" smtClean="0"/>
              <a:pPr>
                <a:defRPr/>
              </a:pPr>
              <a:t>44</a:t>
            </a:fld>
            <a:endParaRPr lang="en-US" dirty="0"/>
          </a:p>
        </p:txBody>
      </p:sp>
      <p:sp>
        <p:nvSpPr>
          <p:cNvPr id="4" name="TextBox 3"/>
          <p:cNvSpPr txBox="1"/>
          <p:nvPr/>
        </p:nvSpPr>
        <p:spPr>
          <a:xfrm>
            <a:off x="618744" y="966216"/>
            <a:ext cx="6858000" cy="769441"/>
          </a:xfrm>
          <a:prstGeom prst="rect">
            <a:avLst/>
          </a:prstGeom>
          <a:noFill/>
        </p:spPr>
        <p:txBody>
          <a:bodyPr wrap="square" rtlCol="0">
            <a:spAutoFit/>
          </a:bodyPr>
          <a:lstStyle/>
          <a:p>
            <a:pPr algn="ctr"/>
            <a:r>
              <a:rPr lang="en-US" sz="4400" dirty="0"/>
              <a:t>Certifiers</a:t>
            </a:r>
          </a:p>
        </p:txBody>
      </p:sp>
    </p:spTree>
    <p:extLst>
      <p:ext uri="{BB962C8B-B14F-4D97-AF65-F5344CB8AC3E}">
        <p14:creationId xmlns="" xmlns:p14="http://schemas.microsoft.com/office/powerpoint/2010/main" val="793360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48032" y="2605549"/>
            <a:ext cx="7772400" cy="838200"/>
          </a:xfrm>
        </p:spPr>
        <p:txBody>
          <a:bodyPr/>
          <a:lstStyle/>
          <a:p>
            <a:pPr eaLnBrk="1" hangingPunct="1"/>
            <a:r>
              <a:rPr lang="en-US" sz="7200" dirty="0" smtClean="0">
                <a:latin typeface="Arial" pitchFamily="34" charset="0"/>
                <a:ea typeface="ＭＳ Ｐゴシック" charset="-128"/>
              </a:rPr>
              <a:t>Questions?</a:t>
            </a:r>
            <a:endParaRPr lang="en-US" sz="7200" dirty="0">
              <a:latin typeface="Arial" pitchFamily="34" charset="0"/>
              <a:ea typeface="ＭＳ Ｐゴシック" charset="-128"/>
            </a:endParaRPr>
          </a:p>
        </p:txBody>
      </p:sp>
      <p:sp>
        <p:nvSpPr>
          <p:cNvPr id="54274" name="Slide Number Placeholder 4"/>
          <p:cNvSpPr>
            <a:spLocks noGrp="1"/>
          </p:cNvSpPr>
          <p:nvPr>
            <p:ph type="sldNum" sz="quarter" idx="4294967295"/>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fld id="{59DE6EB8-52AB-45EA-A660-3E1EBFA72987}" type="slidenum">
              <a:rPr lang="en-US" smtClean="0"/>
              <a:pPr eaLnBrk="0" hangingPunct="0"/>
              <a:t>45</a:t>
            </a:fld>
            <a:endParaRPr lang="en-US">
              <a:solidFill>
                <a:schemeClr val="tx1"/>
              </a:solidFill>
              <a:latin typeface="Book Antiqua" pitchFamily="18" charset="0"/>
            </a:endParaRPr>
          </a:p>
        </p:txBody>
      </p:sp>
      <p:sp>
        <p:nvSpPr>
          <p:cNvPr id="4100" name="Rectangle 4"/>
          <p:cNvSpPr>
            <a:spLocks noChangeArrowheads="1"/>
          </p:cNvSpPr>
          <p:nvPr/>
        </p:nvSpPr>
        <p:spPr bwMode="auto">
          <a:xfrm>
            <a:off x="8693150" y="6248400"/>
            <a:ext cx="450850" cy="366713"/>
          </a:xfrm>
          <a:prstGeom prst="rect">
            <a:avLst/>
          </a:prstGeom>
          <a:noFill/>
          <a:ln w="9525">
            <a:noFill/>
            <a:miter lim="800000"/>
            <a:headEnd/>
            <a:tailEnd/>
          </a:ln>
        </p:spPr>
        <p:txBody>
          <a:bodyPr wrap="none">
            <a:spAutoFit/>
          </a:bodyPr>
          <a:lstStyle/>
          <a:p>
            <a:pPr>
              <a:spcBef>
                <a:spcPct val="50000"/>
              </a:spcBef>
            </a:pPr>
            <a:r>
              <a:rPr lang="en-US">
                <a:solidFill>
                  <a:schemeClr val="tx2"/>
                </a:solidFill>
              </a:rPr>
              <a:t>&gt;&gt;</a:t>
            </a:r>
          </a:p>
        </p:txBody>
      </p:sp>
    </p:spTree>
    <p:extLst>
      <p:ext uri="{BB962C8B-B14F-4D97-AF65-F5344CB8AC3E}">
        <p14:creationId xmlns="" xmlns:p14="http://schemas.microsoft.com/office/powerpoint/2010/main" val="682848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left)">
                                      <p:cBhvr>
                                        <p:cTn id="7" dur="5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sz="quarter"/>
          </p:nvPr>
        </p:nvSpPr>
        <p:spPr>
          <a:xfrm>
            <a:off x="685800" y="626702"/>
            <a:ext cx="7772400" cy="1143000"/>
          </a:xfrm>
        </p:spPr>
        <p:txBody>
          <a:bodyPr/>
          <a:lstStyle/>
          <a:p>
            <a:r>
              <a:rPr lang="en-US" dirty="0"/>
              <a:t>United States Power Squadrons®</a:t>
            </a:r>
          </a:p>
        </p:txBody>
      </p:sp>
      <p:sp>
        <p:nvSpPr>
          <p:cNvPr id="13" name="TextBox 12"/>
          <p:cNvSpPr txBox="1"/>
          <p:nvPr/>
        </p:nvSpPr>
        <p:spPr>
          <a:xfrm>
            <a:off x="1126165" y="3208997"/>
            <a:ext cx="6808573" cy="218521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07399"/>
                </a:solidFill>
                <a:effectLst/>
                <a:uLnTx/>
                <a:uFillTx/>
                <a:latin typeface="Calibri" pitchFamily="34" charset="0"/>
                <a:ea typeface="+mn-ea"/>
                <a:cs typeface="+mn-cs"/>
              </a:rPr>
              <a:t>Insurance for Training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7399"/>
              </a:solidFill>
              <a:effectLst/>
              <a:uLnTx/>
              <a:uFillTx/>
              <a:latin typeface="Calibri" pitchFamily="34" charset="0"/>
              <a:ea typeface="+mn-ea"/>
              <a:cs typeface="+mn-cs"/>
            </a:endParaRPr>
          </a:p>
        </p:txBody>
      </p:sp>
      <p:pic>
        <p:nvPicPr>
          <p:cNvPr id="1026" name="Picture 2" descr="C:\Users\Craig D. Fraser\Pictures\ABC%20LOGO%20H%20RG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1532282"/>
            <a:ext cx="6858000" cy="1143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862188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2" y="268894"/>
            <a:ext cx="7772400" cy="1143000"/>
          </a:xfrm>
        </p:spPr>
        <p:txBody>
          <a:bodyPr/>
          <a:lstStyle/>
          <a:p>
            <a:r>
              <a:rPr lang="en-US" b="1" dirty="0"/>
              <a:t>What Does USPS Insurance Cover?</a:t>
            </a:r>
          </a:p>
        </p:txBody>
      </p:sp>
      <p:sp>
        <p:nvSpPr>
          <p:cNvPr id="3" name="Rectangle 2"/>
          <p:cNvSpPr/>
          <p:nvPr/>
        </p:nvSpPr>
        <p:spPr>
          <a:xfrm>
            <a:off x="569843" y="1388540"/>
            <a:ext cx="7858539" cy="452431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USPS insurance provides comprehensive coverage for on-the- water training.	Coverage includes</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General liability (on land)</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Marine liability (docks, piers, and wharves)</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On-the-Water liability</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Covers Teaching On the Water</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Includes hull damage up to the value of the boat</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Has a $250 Deductible</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Becomes the primary insurance when the first student or instructor boards the vessel for training</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Does not cover getting vessel to the training location</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Professional liability for instructors</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 xmlns:p14="http://schemas.microsoft.com/office/powerpoint/2010/main" val="3582699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2" y="268894"/>
            <a:ext cx="7772400" cy="1143000"/>
          </a:xfrm>
        </p:spPr>
        <p:txBody>
          <a:bodyPr/>
          <a:lstStyle/>
          <a:p>
            <a:r>
              <a:rPr lang="en-US" b="1" dirty="0"/>
              <a:t>To Qualify for Insurance (1)</a:t>
            </a:r>
          </a:p>
        </p:txBody>
      </p:sp>
      <p:sp>
        <p:nvSpPr>
          <p:cNvPr id="2" name="Rectangle 1"/>
          <p:cNvSpPr/>
          <p:nvPr/>
        </p:nvSpPr>
        <p:spPr>
          <a:xfrm>
            <a:off x="609600" y="1408840"/>
            <a:ext cx="8070574" cy="470898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Documented Approval: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As for all USPS events, the activity must be approved by squadron, district, or national offices. Furthermore, this approval needs to be documented prior to the event in order to satisfy insurance requirements. Documentation of approval may include any of the following:</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Recording in Executive Committee Minutes</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Exchange of emails with squadron officers</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Newsletter, Calendar, or other publication</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 xmlns:p14="http://schemas.microsoft.com/office/powerpoint/2010/main" val="1181502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2" y="268894"/>
            <a:ext cx="7772400" cy="1143000"/>
          </a:xfrm>
        </p:spPr>
        <p:txBody>
          <a:bodyPr/>
          <a:lstStyle/>
          <a:p>
            <a:r>
              <a:rPr lang="en-US" b="1" dirty="0"/>
              <a:t>To Qualify for Insurance (2)</a:t>
            </a:r>
          </a:p>
        </p:txBody>
      </p:sp>
      <p:sp>
        <p:nvSpPr>
          <p:cNvPr id="3" name="Rectangle 2"/>
          <p:cNvSpPr/>
          <p:nvPr/>
        </p:nvSpPr>
        <p:spPr>
          <a:xfrm>
            <a:off x="821635" y="1485759"/>
            <a:ext cx="7394713" cy="452431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Approved Curriculum: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Follow a training curriculum approved by the Boat Operator Certification Committee. An approved curriculum will include the following: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Each boat must have a current Vessel Safety Check</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Life jackets are worn at all times by all participants</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Conduct a weather check prior to departure</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Hold a dockside safety briefing</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 xmlns:p14="http://schemas.microsoft.com/office/powerpoint/2010/main" val="199359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7589" y="118080"/>
            <a:ext cx="7379135"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0541" cmpd="sng">
                  <a:solidFill>
                    <a:srgbClr val="4A66AC">
                      <a:shade val="88000"/>
                      <a:satMod val="110000"/>
                    </a:srgbClr>
                  </a:solidFill>
                  <a:prstDash val="solid"/>
                </a:ln>
                <a:gradFill>
                  <a:gsLst>
                    <a:gs pos="0">
                      <a:srgbClr val="4A66AC">
                        <a:tint val="40000"/>
                        <a:satMod val="250000"/>
                      </a:srgbClr>
                    </a:gs>
                    <a:gs pos="9000">
                      <a:srgbClr val="4A66AC">
                        <a:tint val="52000"/>
                        <a:satMod val="300000"/>
                      </a:srgbClr>
                    </a:gs>
                    <a:gs pos="50000">
                      <a:srgbClr val="4A66AC">
                        <a:shade val="20000"/>
                        <a:satMod val="300000"/>
                      </a:srgbClr>
                    </a:gs>
                    <a:gs pos="79000">
                      <a:srgbClr val="4A66AC">
                        <a:tint val="52000"/>
                        <a:satMod val="300000"/>
                      </a:srgbClr>
                    </a:gs>
                    <a:gs pos="100000">
                      <a:srgbClr val="4A66AC">
                        <a:tint val="40000"/>
                        <a:satMod val="250000"/>
                      </a:srgbClr>
                    </a:gs>
                  </a:gsLst>
                  <a:lin ang="5400000"/>
                </a:gradFill>
                <a:effectLst/>
                <a:uLnTx/>
                <a:uFillTx/>
                <a:latin typeface="Arial" panose="020B0604020202020204" pitchFamily="34" charset="0"/>
                <a:ea typeface="+mn-ea"/>
                <a:cs typeface="Arial" panose="020B0604020202020204" pitchFamily="34" charset="0"/>
              </a:rPr>
              <a:t>HOT Administrative Structure</a:t>
            </a:r>
          </a:p>
        </p:txBody>
      </p:sp>
      <p:sp>
        <p:nvSpPr>
          <p:cNvPr id="7" name="TextBox 6"/>
          <p:cNvSpPr txBox="1"/>
          <p:nvPr/>
        </p:nvSpPr>
        <p:spPr>
          <a:xfrm>
            <a:off x="533400" y="1524000"/>
            <a:ext cx="8305800"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 name="Rectangle 1"/>
          <p:cNvSpPr/>
          <p:nvPr/>
        </p:nvSpPr>
        <p:spPr>
          <a:xfrm>
            <a:off x="715143" y="1301457"/>
            <a:ext cx="8011886" cy="304698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000000">
                  <a:lumMod val="40000"/>
                  <a:lumOff val="60000"/>
                </a:srgbClr>
              </a:buClr>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HOT is now divided into two separate sections:</a:t>
            </a:r>
          </a:p>
          <a:p>
            <a:pPr marL="457200" marR="0" lvl="1" indent="0" algn="l" defTabSz="914400" rtl="0" eaLnBrk="0" fontAlgn="base" latinLnBrk="0" hangingPunct="0">
              <a:lnSpc>
                <a:spcPct val="100000"/>
              </a:lnSpc>
              <a:spcBef>
                <a:spcPct val="0"/>
              </a:spcBef>
              <a:spcAft>
                <a:spcPct val="0"/>
              </a:spcAft>
              <a:buClr>
                <a:srgbClr val="000000">
                  <a:lumMod val="40000"/>
                  <a:lumOff val="60000"/>
                </a:srgbClr>
              </a:buClr>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1. Classroom Seminar </a:t>
            </a:r>
          </a:p>
          <a:p>
            <a:pPr marL="457200" marR="0" lvl="1" indent="0" algn="l" defTabSz="914400" rtl="0" eaLnBrk="0" fontAlgn="base" latinLnBrk="0" hangingPunct="0">
              <a:lnSpc>
                <a:spcPct val="100000"/>
              </a:lnSpc>
              <a:spcBef>
                <a:spcPct val="0"/>
              </a:spcBef>
              <a:spcAft>
                <a:spcPct val="0"/>
              </a:spcAft>
              <a:buClr>
                <a:srgbClr val="000000">
                  <a:lumMod val="40000"/>
                  <a:lumOff val="60000"/>
                </a:srgbClr>
              </a:buClr>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2. On-The Water Training</a:t>
            </a:r>
          </a:p>
          <a:p>
            <a:pPr marL="0" marR="0" lvl="0" indent="0" algn="l" defTabSz="914400" rtl="0" eaLnBrk="0" fontAlgn="base" latinLnBrk="0" hangingPunct="0">
              <a:lnSpc>
                <a:spcPct val="100000"/>
              </a:lnSpc>
              <a:spcBef>
                <a:spcPct val="0"/>
              </a:spcBef>
              <a:spcAft>
                <a:spcPct val="0"/>
              </a:spcAft>
              <a:buClr>
                <a:srgbClr val="000000">
                  <a:lumMod val="40000"/>
                  <a:lumOff val="60000"/>
                </a:srgbClr>
              </a:buClr>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These two sections are linked together.</a:t>
            </a:r>
          </a:p>
          <a:p>
            <a:pPr marL="0" marR="0" lvl="0" indent="0" algn="l" defTabSz="914400" rtl="0" eaLnBrk="0" fontAlgn="base" latinLnBrk="0" hangingPunct="0">
              <a:lnSpc>
                <a:spcPct val="100000"/>
              </a:lnSpc>
              <a:spcBef>
                <a:spcPct val="0"/>
              </a:spcBef>
              <a:spcAft>
                <a:spcPct val="0"/>
              </a:spcAft>
              <a:buClr>
                <a:srgbClr val="000000">
                  <a:lumMod val="40000"/>
                  <a:lumOff val="60000"/>
                </a:srgbClr>
              </a:buClr>
              <a:buSzTx/>
              <a:buFontTx/>
              <a:buNone/>
              <a:tabLst/>
              <a:defRPr/>
            </a:pPr>
            <a:endPar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
                <a:srgbClr val="000000">
                  <a:lumMod val="40000"/>
                  <a:lumOff val="60000"/>
                </a:srgbClr>
              </a:buClr>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The classroom seminar is mandatory while the on-the water training is optional. However, to get credit for HOT both sections are required.</a:t>
            </a:r>
          </a:p>
        </p:txBody>
      </p:sp>
    </p:spTree>
    <p:extLst>
      <p:ext uri="{BB962C8B-B14F-4D97-AF65-F5344CB8AC3E}">
        <p14:creationId xmlns="" xmlns:p14="http://schemas.microsoft.com/office/powerpoint/2010/main" val="38332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2" y="268894"/>
            <a:ext cx="7772400" cy="1143000"/>
          </a:xfrm>
        </p:spPr>
        <p:txBody>
          <a:bodyPr/>
          <a:lstStyle/>
          <a:p>
            <a:r>
              <a:rPr lang="en-US" b="1" dirty="0"/>
              <a:t>Document your Training Plan</a:t>
            </a:r>
          </a:p>
        </p:txBody>
      </p:sp>
      <p:sp>
        <p:nvSpPr>
          <p:cNvPr id="2" name="Rectangle 1"/>
          <p:cNvSpPr/>
          <p:nvPr/>
        </p:nvSpPr>
        <p:spPr>
          <a:xfrm>
            <a:off x="675861" y="2069720"/>
            <a:ext cx="7580243" cy="3046988"/>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Because Jump Start and On-the-Water Guides are flexible and can be adapted to meet individual training needs, it’s always a good idea to:</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Document your specific training plan before the event</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800100" marR="0" lvl="1"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Share the training plan with your SEO</a:t>
            </a:r>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 xmlns:p14="http://schemas.microsoft.com/office/powerpoint/2010/main" val="1673510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2" y="268894"/>
            <a:ext cx="7772400" cy="1143000"/>
          </a:xfrm>
        </p:spPr>
        <p:txBody>
          <a:bodyPr/>
          <a:lstStyle/>
          <a:p>
            <a:r>
              <a:rPr lang="en-US" b="1" dirty="0"/>
              <a:t>Who is Covered by the Insurance?</a:t>
            </a:r>
          </a:p>
        </p:txBody>
      </p:sp>
      <p:sp>
        <p:nvSpPr>
          <p:cNvPr id="3" name="Rectangle 2"/>
          <p:cNvSpPr/>
          <p:nvPr/>
        </p:nvSpPr>
        <p:spPr>
          <a:xfrm>
            <a:off x="1139687" y="1508805"/>
            <a:ext cx="6785113" cy="452431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USPS Insurance covers the following organizations and individuals: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National</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Districts</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Squadrons</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Officers/Directors</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Members serving USPS</a:t>
            </a: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Outsiders volunteering service</a:t>
            </a:r>
          </a:p>
        </p:txBody>
      </p:sp>
    </p:spTree>
    <p:extLst>
      <p:ext uri="{BB962C8B-B14F-4D97-AF65-F5344CB8AC3E}">
        <p14:creationId xmlns="" xmlns:p14="http://schemas.microsoft.com/office/powerpoint/2010/main" val="4280119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2" y="268894"/>
            <a:ext cx="7772400" cy="1143000"/>
          </a:xfrm>
        </p:spPr>
        <p:txBody>
          <a:bodyPr/>
          <a:lstStyle/>
          <a:p>
            <a:r>
              <a:rPr lang="en-US" b="1" dirty="0"/>
              <a:t>Is the Students Boat covered?</a:t>
            </a:r>
          </a:p>
        </p:txBody>
      </p:sp>
      <p:sp>
        <p:nvSpPr>
          <p:cNvPr id="4" name="Rectangle 3"/>
          <p:cNvSpPr/>
          <p:nvPr/>
        </p:nvSpPr>
        <p:spPr>
          <a:xfrm>
            <a:off x="437866" y="1594379"/>
            <a:ext cx="7739271" cy="2862322"/>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Yes. 	As long as the boat has a current Vessel Safety</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Check, Life Jackets are worn at all times, the 	weather is checked out in advance, and you hold a 	dockside briefing it can be used for training and USPS 	insurance will apply.	</a:t>
            </a:r>
          </a:p>
        </p:txBody>
      </p:sp>
      <p:sp>
        <p:nvSpPr>
          <p:cNvPr id="7" name="Rectangle 6"/>
          <p:cNvSpPr/>
          <p:nvPr/>
        </p:nvSpPr>
        <p:spPr>
          <a:xfrm>
            <a:off x="437866" y="4733995"/>
            <a:ext cx="822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sng" strike="noStrike" kern="1200" cap="none" spc="0" normalizeH="0" baseline="0" noProof="0" dirty="0">
                <a:ln>
                  <a:noFill/>
                </a:ln>
                <a:solidFill>
                  <a:srgbClr val="FFFFFF"/>
                </a:solidFill>
                <a:effectLst/>
                <a:uLnTx/>
                <a:uFillTx/>
                <a:latin typeface="Calibri" panose="020F0502020204030204"/>
                <a:ea typeface="+mn-ea"/>
                <a:cs typeface="+mn-cs"/>
              </a:rPr>
              <a:t>Note:</a:t>
            </a: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  Students boats should always be insured, but USPS insurance will become primary during approved training.</a:t>
            </a:r>
          </a:p>
        </p:txBody>
      </p:sp>
    </p:spTree>
    <p:extLst>
      <p:ext uri="{BB962C8B-B14F-4D97-AF65-F5344CB8AC3E}">
        <p14:creationId xmlns="" xmlns:p14="http://schemas.microsoft.com/office/powerpoint/2010/main" val="920855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 xmlns:a16="http://schemas.microsoft.com/office/drawing/2014/main" id="{D03D49A8-32E4-421C-9432-FAB3A1FB62A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6133" y="0"/>
            <a:ext cx="9340133" cy="6978165"/>
          </a:xfrm>
          <a:prstGeom prst="rect">
            <a:avLst/>
          </a:prstGeom>
        </p:spPr>
      </p:pic>
    </p:spTree>
    <p:extLst>
      <p:ext uri="{BB962C8B-B14F-4D97-AF65-F5344CB8AC3E}">
        <p14:creationId xmlns="" xmlns:p14="http://schemas.microsoft.com/office/powerpoint/2010/main" val="409953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2" y="268894"/>
            <a:ext cx="7772400" cy="1143000"/>
          </a:xfrm>
        </p:spPr>
        <p:txBody>
          <a:bodyPr/>
          <a:lstStyle/>
          <a:p>
            <a:r>
              <a:rPr lang="en-US" b="1" dirty="0"/>
              <a:t>In Summary?</a:t>
            </a:r>
          </a:p>
        </p:txBody>
      </p:sp>
      <p:sp>
        <p:nvSpPr>
          <p:cNvPr id="3" name="Rectangle 2"/>
          <p:cNvSpPr/>
          <p:nvPr/>
        </p:nvSpPr>
        <p:spPr>
          <a:xfrm>
            <a:off x="1166191" y="1883324"/>
            <a:ext cx="7142922" cy="34163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USPS provides a comprehensive insurance program that covers the individuals and boats involved in on-the- water training.	As long as you follow the simple rules outlined here, you will be covered.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If you have any further question on the insurance program, you can contact the insurance company directly. Contact information is available on the USPS Treasurer’s web site.</a:t>
            </a:r>
          </a:p>
        </p:txBody>
      </p:sp>
    </p:spTree>
    <p:extLst>
      <p:ext uri="{BB962C8B-B14F-4D97-AF65-F5344CB8AC3E}">
        <p14:creationId xmlns="" xmlns:p14="http://schemas.microsoft.com/office/powerpoint/2010/main" val="2546757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sz="quarter"/>
          </p:nvPr>
        </p:nvSpPr>
        <p:spPr>
          <a:xfrm>
            <a:off x="685800" y="626702"/>
            <a:ext cx="7772400" cy="1143000"/>
          </a:xfrm>
        </p:spPr>
        <p:txBody>
          <a:bodyPr/>
          <a:lstStyle/>
          <a:p>
            <a:r>
              <a:rPr lang="en-US" dirty="0"/>
              <a:t>United States Power Squadrons®</a:t>
            </a:r>
          </a:p>
        </p:txBody>
      </p:sp>
      <p:sp>
        <p:nvSpPr>
          <p:cNvPr id="13" name="TextBox 12"/>
          <p:cNvSpPr txBox="1"/>
          <p:nvPr/>
        </p:nvSpPr>
        <p:spPr>
          <a:xfrm>
            <a:off x="1126165" y="3208997"/>
            <a:ext cx="6808573" cy="218521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07399"/>
                </a:solidFill>
                <a:effectLst/>
                <a:uLnTx/>
                <a:uFillTx/>
                <a:latin typeface="Calibri" pitchFamily="34" charset="0"/>
                <a:ea typeface="+mn-ea"/>
                <a:cs typeface="+mn-cs"/>
              </a:rPr>
              <a:t>Is a U.S. Coast Guard Licensing Required?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7399"/>
              </a:solidFill>
              <a:effectLst/>
              <a:uLnTx/>
              <a:uFillTx/>
              <a:latin typeface="Calibri" pitchFamily="34" charset="0"/>
              <a:ea typeface="+mn-ea"/>
              <a:cs typeface="+mn-cs"/>
            </a:endParaRPr>
          </a:p>
        </p:txBody>
      </p:sp>
      <p:pic>
        <p:nvPicPr>
          <p:cNvPr id="1026" name="Picture 2" descr="C:\Users\Craig D. Fraser\Pictures\ABC%20LOGO%20H%20RG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1532282"/>
            <a:ext cx="6858000" cy="1143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69127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2" y="268894"/>
            <a:ext cx="7772400" cy="1143000"/>
          </a:xfrm>
        </p:spPr>
        <p:txBody>
          <a:bodyPr/>
          <a:lstStyle/>
          <a:p>
            <a:r>
              <a:rPr lang="en-US" b="1" dirty="0"/>
              <a:t>When is a USCG License Required?</a:t>
            </a:r>
          </a:p>
        </p:txBody>
      </p:sp>
      <p:sp>
        <p:nvSpPr>
          <p:cNvPr id="2" name="Rectangle 1"/>
          <p:cNvSpPr/>
          <p:nvPr/>
        </p:nvSpPr>
        <p:spPr>
          <a:xfrm>
            <a:off x="1126434" y="1362167"/>
            <a:ext cx="6917635" cy="230832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You need a license to operate a small passenger vessel when </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both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of these conditions exist: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514350" marR="0" lvl="0" indent="-514350" algn="l" defTabSz="914400" rtl="0" eaLnBrk="0" fontAlgn="base" latinLnBrk="0" hangingPunct="0">
              <a:lnSpc>
                <a:spcPct val="100000"/>
              </a:lnSpc>
              <a:spcBef>
                <a:spcPct val="0"/>
              </a:spcBef>
              <a:spcAft>
                <a:spcPct val="0"/>
              </a:spcAft>
              <a:buClr>
                <a:srgbClr val="04617B"/>
              </a:buClr>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The boat is carrying passengers for hire</a:t>
            </a:r>
          </a:p>
          <a:p>
            <a:pPr marL="514350" marR="0" lvl="0" indent="-514350" algn="l" defTabSz="914400" rtl="0" eaLnBrk="0" fontAlgn="base" latinLnBrk="0" hangingPunct="0">
              <a:lnSpc>
                <a:spcPct val="100000"/>
              </a:lnSpc>
              <a:spcBef>
                <a:spcPct val="0"/>
              </a:spcBef>
              <a:spcAft>
                <a:spcPct val="0"/>
              </a:spcAft>
              <a:buClr>
                <a:srgbClr val="04617B"/>
              </a:buClr>
              <a:buSzTx/>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The vessel is being operated in “navigable waters” under USCG jurisdiction</a:t>
            </a:r>
          </a:p>
        </p:txBody>
      </p:sp>
      <p:pic>
        <p:nvPicPr>
          <p:cNvPr id="5" name="Picture 2" descr="http://duistpetersburglawyer.com/wp-content/uploads/2013/05/uscg_licensed_captain-294x3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198" y="3700308"/>
            <a:ext cx="2619375" cy="267283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ounded Rectangle 5"/>
          <p:cNvSpPr/>
          <p:nvPr/>
        </p:nvSpPr>
        <p:spPr>
          <a:xfrm>
            <a:off x="4585251" y="3985950"/>
            <a:ext cx="3770312"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The USCG is the only organization that can enforce the licensing requirements.</a:t>
            </a:r>
          </a:p>
        </p:txBody>
      </p:sp>
    </p:spTree>
    <p:extLst>
      <p:ext uri="{BB962C8B-B14F-4D97-AF65-F5344CB8AC3E}">
        <p14:creationId xmlns="" xmlns:p14="http://schemas.microsoft.com/office/powerpoint/2010/main" val="3283492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2" y="268894"/>
            <a:ext cx="7772400" cy="1143000"/>
          </a:xfrm>
        </p:spPr>
        <p:txBody>
          <a:bodyPr/>
          <a:lstStyle/>
          <a:p>
            <a:r>
              <a:rPr lang="en-US" b="1" dirty="0"/>
              <a:t>What is a “Passenger for Hire”?</a:t>
            </a:r>
          </a:p>
        </p:txBody>
      </p:sp>
      <p:sp>
        <p:nvSpPr>
          <p:cNvPr id="3" name="Rectangle 2"/>
          <p:cNvSpPr/>
          <p:nvPr/>
        </p:nvSpPr>
        <p:spPr>
          <a:xfrm>
            <a:off x="1166191" y="1883324"/>
            <a:ext cx="7142922"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Rectangle 1"/>
          <p:cNvSpPr/>
          <p:nvPr/>
        </p:nvSpPr>
        <p:spPr>
          <a:xfrm>
            <a:off x="781877" y="1627211"/>
            <a:ext cx="7527235" cy="193899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itchFamily="18" charset="0"/>
                <a:ea typeface="+mn-ea"/>
                <a:cs typeface="+mn-cs"/>
              </a:rPr>
              <a:t>Passenger for Hire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means a passenger for whom consideration is contributed as a </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mn-cs"/>
              </a:rPr>
              <a:t>condition of carriage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on the vessel, whether  directly or indirectly flowing to the owner, charterer, operator, agent, or any other person having an interest in the vessel. </a:t>
            </a:r>
          </a:p>
        </p:txBody>
      </p:sp>
      <p:pic>
        <p:nvPicPr>
          <p:cNvPr id="5" name="Picture 8" descr="http://cliparts.co/cliparts/kiM/be4/kiMbe4kK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5825" y="4331723"/>
            <a:ext cx="2054225" cy="100314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406150" y="3957622"/>
            <a:ext cx="533400" cy="1446550"/>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1" i="0" u="none" strike="noStrike" kern="1200" cap="none" spc="0" normalizeH="0" baseline="0" noProof="0" dirty="0">
                <a:ln>
                  <a:noFill/>
                </a:ln>
                <a:solidFill>
                  <a:srgbClr val="000000"/>
                </a:solidFill>
                <a:effectLst/>
                <a:uLnTx/>
                <a:uFillTx/>
                <a:latin typeface="Times New Roman" pitchFamily="18" charset="0"/>
                <a:ea typeface="+mn-ea"/>
                <a:cs typeface="+mn-cs"/>
              </a:rPr>
              <a:t>=</a:t>
            </a:r>
          </a:p>
        </p:txBody>
      </p:sp>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49150" y="3886200"/>
            <a:ext cx="3909050" cy="15893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00892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2" y="268894"/>
            <a:ext cx="7772400" cy="1143000"/>
          </a:xfrm>
        </p:spPr>
        <p:txBody>
          <a:bodyPr/>
          <a:lstStyle/>
          <a:p>
            <a:r>
              <a:rPr lang="en-US" b="1" dirty="0"/>
              <a:t>What are “Navigable Waters”?</a:t>
            </a:r>
          </a:p>
        </p:txBody>
      </p:sp>
      <p:sp>
        <p:nvSpPr>
          <p:cNvPr id="3" name="Rectangle 2"/>
          <p:cNvSpPr/>
          <p:nvPr/>
        </p:nvSpPr>
        <p:spPr>
          <a:xfrm>
            <a:off x="1166191" y="1883324"/>
            <a:ext cx="7142922"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 name="Rectangle 3"/>
          <p:cNvSpPr/>
          <p:nvPr/>
        </p:nvSpPr>
        <p:spPr>
          <a:xfrm>
            <a:off x="967408" y="1256297"/>
            <a:ext cx="7116417" cy="2492990"/>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
                <a:srgbClr val="04617B"/>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Generally, navigable waters are defined as those waters that are subject to the ebb and flow of tide, plus any other waters that might possibly be used for interstate or foreign commerce.</a:t>
            </a:r>
          </a:p>
          <a:p>
            <a:pPr marL="342900" marR="0" lvl="0" indent="-342900" algn="l" defTabSz="914400" rtl="0" eaLnBrk="0" fontAlgn="base" latinLnBrk="0" hangingPunct="0">
              <a:lnSpc>
                <a:spcPct val="100000"/>
              </a:lnSpc>
              <a:spcBef>
                <a:spcPct val="0"/>
              </a:spcBef>
              <a:spcAft>
                <a:spcPct val="0"/>
              </a:spcAft>
              <a:buClr>
                <a:srgbClr val="04617B"/>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ct val="0"/>
              </a:spcBef>
              <a:spcAft>
                <a:spcPct val="0"/>
              </a:spcAft>
              <a:buClr>
                <a:srgbClr val="04617B"/>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The USCG is responsible for determining which waters are considered navigable.</a:t>
            </a:r>
          </a:p>
        </p:txBody>
      </p:sp>
      <p:sp>
        <p:nvSpPr>
          <p:cNvPr id="9" name="Rounded Rectangle 8"/>
          <p:cNvSpPr/>
          <p:nvPr/>
        </p:nvSpPr>
        <p:spPr>
          <a:xfrm>
            <a:off x="573088" y="3855305"/>
            <a:ext cx="4456112" cy="205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To determine if a specific body of water is under USCG jurisdiction, contact the nearest Coast Guard Sector Office</a:t>
            </a:r>
          </a:p>
        </p:txBody>
      </p:sp>
      <p:pic>
        <p:nvPicPr>
          <p:cNvPr id="10" name="Picture 2" descr="http://www.nauticalcharts.noaa.gov/mcd/images/nNTC_Harbo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95731" y="3538328"/>
            <a:ext cx="3200400" cy="21336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89917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sz="quarter"/>
          </p:nvPr>
        </p:nvSpPr>
        <p:spPr>
          <a:xfrm>
            <a:off x="612911" y="268894"/>
            <a:ext cx="7881731" cy="1143000"/>
          </a:xfrm>
        </p:spPr>
        <p:txBody>
          <a:bodyPr/>
          <a:lstStyle/>
          <a:p>
            <a:r>
              <a:rPr lang="en-US" b="1" dirty="0"/>
              <a:t>How do you avoid needing a License</a:t>
            </a:r>
          </a:p>
        </p:txBody>
      </p:sp>
      <p:sp>
        <p:nvSpPr>
          <p:cNvPr id="3" name="Rectangle 2"/>
          <p:cNvSpPr/>
          <p:nvPr/>
        </p:nvSpPr>
        <p:spPr>
          <a:xfrm>
            <a:off x="1166191" y="1883324"/>
            <a:ext cx="7142922"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Rectangle 1"/>
          <p:cNvSpPr/>
          <p:nvPr/>
        </p:nvSpPr>
        <p:spPr>
          <a:xfrm>
            <a:off x="887895" y="1720840"/>
            <a:ext cx="7421217" cy="378565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You do not need a license if any one of the following conditions exists: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You are teaching on waters not under USCG jurisdiction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You do not charge the student a fee as a condition of going on the water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You are teaching on a boat that is owned by one of the students</a:t>
            </a:r>
          </a:p>
        </p:txBody>
      </p:sp>
    </p:spTree>
    <p:extLst>
      <p:ext uri="{BB962C8B-B14F-4D97-AF65-F5344CB8AC3E}">
        <p14:creationId xmlns="" xmlns:p14="http://schemas.microsoft.com/office/powerpoint/2010/main" val="121189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7589" y="118080"/>
            <a:ext cx="7379135"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0541" cmpd="sng">
                  <a:solidFill>
                    <a:srgbClr val="4A66AC">
                      <a:shade val="88000"/>
                      <a:satMod val="110000"/>
                    </a:srgbClr>
                  </a:solidFill>
                  <a:prstDash val="solid"/>
                </a:ln>
                <a:gradFill>
                  <a:gsLst>
                    <a:gs pos="0">
                      <a:srgbClr val="4A66AC">
                        <a:tint val="40000"/>
                        <a:satMod val="250000"/>
                      </a:srgbClr>
                    </a:gs>
                    <a:gs pos="9000">
                      <a:srgbClr val="4A66AC">
                        <a:tint val="52000"/>
                        <a:satMod val="300000"/>
                      </a:srgbClr>
                    </a:gs>
                    <a:gs pos="50000">
                      <a:srgbClr val="4A66AC">
                        <a:shade val="20000"/>
                        <a:satMod val="300000"/>
                      </a:srgbClr>
                    </a:gs>
                    <a:gs pos="79000">
                      <a:srgbClr val="4A66AC">
                        <a:tint val="52000"/>
                        <a:satMod val="300000"/>
                      </a:srgbClr>
                    </a:gs>
                    <a:gs pos="100000">
                      <a:srgbClr val="4A66AC">
                        <a:tint val="40000"/>
                        <a:satMod val="250000"/>
                      </a:srgbClr>
                    </a:gs>
                  </a:gsLst>
                  <a:lin ang="5400000"/>
                </a:gradFill>
                <a:effectLst/>
                <a:uLnTx/>
                <a:uFillTx/>
                <a:latin typeface="Arial" panose="020B0604020202020204" pitchFamily="34" charset="0"/>
                <a:ea typeface="+mn-ea"/>
                <a:cs typeface="Arial" panose="020B0604020202020204" pitchFamily="34" charset="0"/>
              </a:rPr>
              <a:t>HOT Administrative Structure</a:t>
            </a:r>
          </a:p>
        </p:txBody>
      </p:sp>
      <p:sp>
        <p:nvSpPr>
          <p:cNvPr id="7" name="TextBox 6"/>
          <p:cNvSpPr txBox="1"/>
          <p:nvPr/>
        </p:nvSpPr>
        <p:spPr>
          <a:xfrm>
            <a:off x="533400" y="1524000"/>
            <a:ext cx="8305800"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Rectangle 2"/>
          <p:cNvSpPr/>
          <p:nvPr/>
        </p:nvSpPr>
        <p:spPr>
          <a:xfrm>
            <a:off x="533400" y="997191"/>
            <a:ext cx="8229600" cy="41549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Pct val="125000"/>
              <a:buFont typeface="Arial"/>
              <a:buChar char="•"/>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The classroom seminar (the morning session) has no financial restrictions for the training or other charges (such as charging for lunch).</a:t>
            </a:r>
          </a:p>
          <a:p>
            <a:pPr marL="0" marR="0" lvl="0" indent="0" algn="l" defTabSz="914400" rtl="0" eaLnBrk="0" fontAlgn="base" latinLnBrk="0" hangingPunct="0">
              <a:lnSpc>
                <a:spcPct val="100000"/>
              </a:lnSpc>
              <a:spcBef>
                <a:spcPct val="0"/>
              </a:spcBef>
              <a:spcAft>
                <a:spcPct val="0"/>
              </a:spcAft>
              <a:buClrTx/>
              <a:buSzPct val="125000"/>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Pct val="125000"/>
              <a:buFont typeface="Arial"/>
              <a:buChar char="•"/>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The on-the water session (usually in the afternoon) is offered at no charge to the student, thus complying with USCG rules and regulations.</a:t>
            </a:r>
          </a:p>
          <a:p>
            <a:pPr marL="0" marR="0" lvl="0" indent="0" algn="l" defTabSz="914400" rtl="0" eaLnBrk="0" fontAlgn="base" latinLnBrk="0" hangingPunct="0">
              <a:lnSpc>
                <a:spcPct val="100000"/>
              </a:lnSpc>
              <a:spcBef>
                <a:spcPct val="0"/>
              </a:spcBef>
              <a:spcAft>
                <a:spcPct val="0"/>
              </a:spcAft>
              <a:buClrTx/>
              <a:buSzPct val="125000"/>
              <a:buFontTx/>
              <a:buNone/>
              <a:tabLst/>
              <a:defRPr/>
            </a:pPr>
            <a:endPar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Pct val="125000"/>
              <a:buFont typeface="Arial"/>
              <a:buChar char="•"/>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Squadrons are free to charge for the classroom seminar to cover the costs of the program and not have any concern about the legality of the training.</a:t>
            </a:r>
          </a:p>
        </p:txBody>
      </p:sp>
    </p:spTree>
    <p:extLst>
      <p:ext uri="{BB962C8B-B14F-4D97-AF65-F5344CB8AC3E}">
        <p14:creationId xmlns="" xmlns:p14="http://schemas.microsoft.com/office/powerpoint/2010/main" val="195109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4786" y="118080"/>
            <a:ext cx="7064756"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0541" cmpd="sng">
                  <a:solidFill>
                    <a:srgbClr val="4A66AC">
                      <a:shade val="88000"/>
                      <a:satMod val="110000"/>
                    </a:srgbClr>
                  </a:solidFill>
                  <a:prstDash val="solid"/>
                </a:ln>
                <a:gradFill>
                  <a:gsLst>
                    <a:gs pos="0">
                      <a:srgbClr val="4A66AC">
                        <a:tint val="40000"/>
                        <a:satMod val="250000"/>
                      </a:srgbClr>
                    </a:gs>
                    <a:gs pos="9000">
                      <a:srgbClr val="4A66AC">
                        <a:tint val="52000"/>
                        <a:satMod val="300000"/>
                      </a:srgbClr>
                    </a:gs>
                    <a:gs pos="50000">
                      <a:srgbClr val="4A66AC">
                        <a:shade val="20000"/>
                        <a:satMod val="300000"/>
                      </a:srgbClr>
                    </a:gs>
                    <a:gs pos="79000">
                      <a:srgbClr val="4A66AC">
                        <a:tint val="52000"/>
                        <a:satMod val="300000"/>
                      </a:srgbClr>
                    </a:gs>
                    <a:gs pos="100000">
                      <a:srgbClr val="4A66AC">
                        <a:tint val="40000"/>
                        <a:satMod val="250000"/>
                      </a:srgbClr>
                    </a:gs>
                  </a:gsLst>
                  <a:lin ang="5400000"/>
                </a:gradFill>
                <a:effectLst/>
                <a:uLnTx/>
                <a:uFillTx/>
                <a:latin typeface="Arial" panose="020B0604020202020204" pitchFamily="34" charset="0"/>
                <a:ea typeface="+mn-ea"/>
                <a:cs typeface="Arial" panose="020B0604020202020204" pitchFamily="34" charset="0"/>
              </a:rPr>
              <a:t>For Further Information</a:t>
            </a:r>
          </a:p>
        </p:txBody>
      </p:sp>
      <p:sp>
        <p:nvSpPr>
          <p:cNvPr id="7" name="TextBox 6"/>
          <p:cNvSpPr txBox="1"/>
          <p:nvPr/>
        </p:nvSpPr>
        <p:spPr>
          <a:xfrm>
            <a:off x="533400" y="1524000"/>
            <a:ext cx="8305800"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 name="Rectangle 1"/>
          <p:cNvSpPr/>
          <p:nvPr/>
        </p:nvSpPr>
        <p:spPr>
          <a:xfrm>
            <a:off x="113210" y="1560016"/>
            <a:ext cx="8969829" cy="41549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969696">
                  <a:lumMod val="75000"/>
                </a:srgbClr>
              </a:buClr>
              <a:buSzPct val="125000"/>
              <a:buFont typeface="Arial"/>
              <a:buChar char="•"/>
              <a:tabLst/>
              <a:defRPr/>
            </a:pP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Visit the BOC Web Page: 	</a:t>
            </a:r>
          </a:p>
          <a:p>
            <a:pPr marL="457200" marR="0" lvl="1" indent="0" algn="l" defTabSz="914400" rtl="0" eaLnBrk="0" fontAlgn="base" latinLnBrk="0" hangingPunct="0">
              <a:lnSpc>
                <a:spcPct val="100000"/>
              </a:lnSpc>
              <a:spcBef>
                <a:spcPct val="0"/>
              </a:spcBef>
              <a:spcAft>
                <a:spcPct val="0"/>
              </a:spcAft>
              <a:buClr>
                <a:srgbClr val="969696">
                  <a:lumMod val="75000"/>
                </a:srgbClr>
              </a:buClr>
              <a:buSzPct val="125000"/>
              <a:buFontTx/>
              <a:buNone/>
              <a:tabLst/>
              <a:defRPr/>
            </a:pP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hlinkClick r:id="rId4"/>
              </a:rPr>
              <a:t>https://www.usps.org/index.php/departments/13000/13700-on-the-water-training-certification</a:t>
            </a:r>
            <a:endPar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969696">
                  <a:lumMod val="75000"/>
                </a:srgbClr>
              </a:buClr>
              <a:buSzPct val="125000"/>
              <a:buFontTx/>
              <a:buNone/>
              <a:tabLst/>
              <a:defRPr/>
            </a:pPr>
            <a:endPar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
                <a:srgbClr val="969696">
                  <a:lumMod val="75000"/>
                </a:srgbClr>
              </a:buClr>
              <a:buSzPct val="125000"/>
              <a:buFont typeface="Arial"/>
              <a:buChar char="•"/>
              <a:tabLst/>
              <a:defRPr/>
            </a:pP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Contact your BOC Regional Director: 	</a:t>
            </a:r>
          </a:p>
          <a:p>
            <a:pPr marL="457200" marR="0" lvl="1" indent="0" algn="l" defTabSz="914400" rtl="0" eaLnBrk="0" fontAlgn="base" latinLnBrk="0" hangingPunct="0">
              <a:lnSpc>
                <a:spcPct val="100000"/>
              </a:lnSpc>
              <a:spcBef>
                <a:spcPct val="0"/>
              </a:spcBef>
              <a:spcAft>
                <a:spcPct val="0"/>
              </a:spcAft>
              <a:buClr>
                <a:srgbClr val="969696">
                  <a:lumMod val="75000"/>
                </a:srgbClr>
              </a:buClr>
              <a:buSzPct val="125000"/>
              <a:buFontTx/>
              <a:buNone/>
              <a:tabLst/>
              <a:defRPr/>
            </a:pP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hlinkClick r:id="rId5"/>
              </a:rPr>
              <a:t>https://www.usps.org/images/eddept/files/BOC_and_OTW_Training_Programs/BOC_Regional_Directors.pdf</a:t>
            </a:r>
            <a:endPar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969696">
                  <a:lumMod val="75000"/>
                </a:srgbClr>
              </a:buClr>
              <a:buSzPct val="125000"/>
              <a:buFontTx/>
              <a:buNone/>
              <a:tabLst/>
              <a:defRPr/>
            </a:pPr>
            <a:endPar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
                <a:srgbClr val="969696">
                  <a:lumMod val="75000"/>
                </a:srgbClr>
              </a:buClr>
              <a:buSzPct val="125000"/>
              <a:buFont typeface="Arial"/>
              <a:buChar char="•"/>
              <a:tabLst/>
              <a:defRPr/>
            </a:pP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Contact the BOC Committee: </a:t>
            </a:r>
          </a:p>
          <a:p>
            <a:pPr marL="457200" marR="0" lvl="1" indent="0" algn="l" defTabSz="914400" rtl="0" eaLnBrk="0" fontAlgn="base" latinLnBrk="0" hangingPunct="0">
              <a:lnSpc>
                <a:spcPct val="100000"/>
              </a:lnSpc>
              <a:spcBef>
                <a:spcPct val="0"/>
              </a:spcBef>
              <a:spcAft>
                <a:spcPct val="0"/>
              </a:spcAft>
              <a:buClr>
                <a:srgbClr val="969696">
                  <a:lumMod val="75000"/>
                </a:srgbClr>
              </a:buClr>
              <a:buSzPct val="125000"/>
              <a:buFontTx/>
              <a:buNone/>
              <a:tabLst/>
              <a:defRPr/>
            </a:pP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hlinkClick r:id="rId4"/>
              </a:rPr>
              <a:t>https://www.usps.org/index.php/departments/13000/13700-on-the-water-training-certification</a:t>
            </a:r>
            <a:endParaRPr kumimoji="0" lang="en-US" sz="20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969696">
                  <a:lumMod val="75000"/>
                </a:srgbClr>
              </a:buClr>
              <a:buSzPct val="125000"/>
              <a:buFontTx/>
              <a:buNone/>
              <a:tabLst/>
              <a:defRPr/>
            </a:pPr>
            <a:r>
              <a:rPr kumimoji="0" lang="en-US" sz="2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
                <a:srgbClr val="969696">
                  <a:lumMod val="75000"/>
                </a:srgbClr>
              </a:buClr>
              <a:buSzPct val="125000"/>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69288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48032" y="752168"/>
            <a:ext cx="7772400" cy="4837471"/>
          </a:xfrm>
        </p:spPr>
        <p:txBody>
          <a:bodyPr/>
          <a:lstStyle/>
          <a:p>
            <a:pPr eaLnBrk="1" hangingPunct="1"/>
            <a:r>
              <a:rPr lang="en-US" sz="7200" dirty="0" smtClean="0">
                <a:latin typeface="Arial" pitchFamily="34" charset="0"/>
                <a:ea typeface="ＭＳ Ｐゴシック" charset="-128"/>
              </a:rPr>
              <a:t/>
            </a:r>
            <a:br>
              <a:rPr lang="en-US" sz="7200" dirty="0" smtClean="0">
                <a:latin typeface="Arial" pitchFamily="34" charset="0"/>
                <a:ea typeface="ＭＳ Ｐゴシック" charset="-128"/>
              </a:rPr>
            </a:br>
            <a:r>
              <a:rPr lang="en-US" sz="7200" dirty="0" smtClean="0">
                <a:latin typeface="Arial" pitchFamily="34" charset="0"/>
                <a:ea typeface="ＭＳ Ｐゴシック" charset="-128"/>
              </a:rPr>
              <a:t>Questions?</a:t>
            </a:r>
            <a:br>
              <a:rPr lang="en-US" sz="7200" dirty="0" smtClean="0">
                <a:latin typeface="Arial" pitchFamily="34" charset="0"/>
                <a:ea typeface="ＭＳ Ｐゴシック" charset="-128"/>
              </a:rPr>
            </a:br>
            <a:r>
              <a:rPr lang="en-US" sz="7200" dirty="0" smtClean="0">
                <a:latin typeface="Arial" pitchFamily="34" charset="0"/>
                <a:ea typeface="ＭＳ Ｐゴシック" charset="-128"/>
              </a:rPr>
              <a:t/>
            </a:r>
            <a:br>
              <a:rPr lang="en-US" sz="7200" dirty="0" smtClean="0">
                <a:latin typeface="Arial" pitchFamily="34" charset="0"/>
                <a:ea typeface="ＭＳ Ｐゴシック" charset="-128"/>
              </a:rPr>
            </a:br>
            <a:r>
              <a:rPr lang="en-US" dirty="0" smtClean="0">
                <a:latin typeface="Arial" pitchFamily="34" charset="0"/>
                <a:ea typeface="ＭＳ Ｐゴシック" charset="-128"/>
              </a:rPr>
              <a:t>Contact: John Locke</a:t>
            </a:r>
            <a:br>
              <a:rPr lang="en-US" dirty="0" smtClean="0">
                <a:latin typeface="Arial" pitchFamily="34" charset="0"/>
                <a:ea typeface="ＭＳ Ｐゴシック" charset="-128"/>
              </a:rPr>
            </a:br>
            <a:r>
              <a:rPr lang="en-US" dirty="0" smtClean="0">
                <a:latin typeface="Arial" pitchFamily="34" charset="0"/>
                <a:ea typeface="ＭＳ Ｐゴシック" charset="-128"/>
              </a:rPr>
              <a:t>Phone: 443 262-6892</a:t>
            </a:r>
            <a:br>
              <a:rPr lang="en-US" dirty="0" smtClean="0">
                <a:latin typeface="Arial" pitchFamily="34" charset="0"/>
                <a:ea typeface="ＭＳ Ｐゴシック" charset="-128"/>
              </a:rPr>
            </a:br>
            <a:r>
              <a:rPr lang="en-US" dirty="0" smtClean="0">
                <a:latin typeface="Arial" pitchFamily="34" charset="0"/>
                <a:ea typeface="ＭＳ Ｐゴシック" charset="-128"/>
              </a:rPr>
              <a:t>Email: locke806@gmail.com</a:t>
            </a:r>
            <a:r>
              <a:rPr lang="en-US" sz="4980" dirty="0" smtClean="0">
                <a:latin typeface="Arial" pitchFamily="34" charset="0"/>
                <a:ea typeface="ＭＳ Ｐゴシック" charset="-128"/>
              </a:rPr>
              <a:t/>
            </a:r>
            <a:br>
              <a:rPr lang="en-US" sz="4980" dirty="0" smtClean="0">
                <a:latin typeface="Arial" pitchFamily="34" charset="0"/>
                <a:ea typeface="ＭＳ Ｐゴシック" charset="-128"/>
              </a:rPr>
            </a:br>
            <a:endParaRPr lang="en-US" sz="4980" dirty="0">
              <a:latin typeface="Arial" pitchFamily="34" charset="0"/>
              <a:ea typeface="ＭＳ Ｐゴシック" charset="-128"/>
            </a:endParaRPr>
          </a:p>
        </p:txBody>
      </p:sp>
      <p:sp>
        <p:nvSpPr>
          <p:cNvPr id="54274" name="Slide Number Placeholder 4"/>
          <p:cNvSpPr>
            <a:spLocks noGrp="1"/>
          </p:cNvSpPr>
          <p:nvPr>
            <p:ph type="sldNum" sz="quarter" idx="4294967295"/>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fld id="{59DE6EB8-52AB-45EA-A660-3E1EBFA72987}" type="slidenum">
              <a:rPr lang="en-US" smtClean="0"/>
              <a:pPr eaLnBrk="0" hangingPunct="0"/>
              <a:t>61</a:t>
            </a:fld>
            <a:endParaRPr lang="en-US">
              <a:solidFill>
                <a:schemeClr val="tx1"/>
              </a:solidFill>
              <a:latin typeface="Book Antiqua" pitchFamily="18" charset="0"/>
            </a:endParaRPr>
          </a:p>
        </p:txBody>
      </p:sp>
      <p:sp>
        <p:nvSpPr>
          <p:cNvPr id="4100" name="Rectangle 4"/>
          <p:cNvSpPr>
            <a:spLocks noChangeArrowheads="1"/>
          </p:cNvSpPr>
          <p:nvPr/>
        </p:nvSpPr>
        <p:spPr bwMode="auto">
          <a:xfrm>
            <a:off x="8693150" y="6248400"/>
            <a:ext cx="450850" cy="366713"/>
          </a:xfrm>
          <a:prstGeom prst="rect">
            <a:avLst/>
          </a:prstGeom>
          <a:noFill/>
          <a:ln w="9525">
            <a:noFill/>
            <a:miter lim="800000"/>
            <a:headEnd/>
            <a:tailEnd/>
          </a:ln>
        </p:spPr>
        <p:txBody>
          <a:bodyPr wrap="none">
            <a:spAutoFit/>
          </a:bodyPr>
          <a:lstStyle/>
          <a:p>
            <a:pPr>
              <a:spcBef>
                <a:spcPct val="50000"/>
              </a:spcBef>
            </a:pPr>
            <a:r>
              <a:rPr lang="en-US">
                <a:solidFill>
                  <a:schemeClr val="tx2"/>
                </a:solidFill>
              </a:rPr>
              <a:t>&gt;&gt;</a:t>
            </a:r>
          </a:p>
        </p:txBody>
      </p:sp>
    </p:spTree>
    <p:extLst>
      <p:ext uri="{BB962C8B-B14F-4D97-AF65-F5344CB8AC3E}">
        <p14:creationId xmlns="" xmlns:p14="http://schemas.microsoft.com/office/powerpoint/2010/main" val="682848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left)">
                                      <p:cBhvr>
                                        <p:cTn id="7" dur="5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82650" y="361949"/>
            <a:ext cx="7772400" cy="1143001"/>
          </a:xfrm>
        </p:spPr>
        <p:txBody>
          <a:bodyPr/>
          <a:lstStyle/>
          <a:p>
            <a:r>
              <a:rPr lang="en-US" sz="4000" b="1" dirty="0"/>
              <a:t>HOT Exercises</a:t>
            </a:r>
          </a:p>
        </p:txBody>
      </p:sp>
      <p:sp>
        <p:nvSpPr>
          <p:cNvPr id="17411" name="Content Placeholder 2"/>
          <p:cNvSpPr>
            <a:spLocks noGrp="1"/>
          </p:cNvSpPr>
          <p:nvPr>
            <p:ph idx="1"/>
          </p:nvPr>
        </p:nvSpPr>
        <p:spPr>
          <a:xfrm>
            <a:off x="624840" y="1922018"/>
            <a:ext cx="7162800" cy="4210050"/>
          </a:xfrm>
          <a:effectLst/>
        </p:spPr>
        <p:txBody>
          <a:bodyPr/>
          <a:lstStyle/>
          <a:p>
            <a:r>
              <a:rPr lang="en-US" dirty="0">
                <a:effectLst>
                  <a:outerShdw blurRad="38100" dist="50800" dir="2700000" algn="tl" rotWithShape="0">
                    <a:prstClr val="black">
                      <a:alpha val="67000"/>
                    </a:prstClr>
                  </a:outerShdw>
                </a:effectLst>
              </a:rPr>
              <a:t>Close quarters maneuvering</a:t>
            </a:r>
          </a:p>
          <a:p>
            <a:pPr lvl="2"/>
            <a:r>
              <a:rPr lang="en-US" sz="2800" dirty="0">
                <a:effectLst>
                  <a:outerShdw blurRad="38100" dist="50800" dir="2700000" algn="tl" rotWithShape="0">
                    <a:prstClr val="black">
                      <a:alpha val="67000"/>
                    </a:prstClr>
                  </a:outerShdw>
                </a:effectLst>
              </a:rPr>
              <a:t>Using lines effectively near the dock</a:t>
            </a:r>
          </a:p>
          <a:p>
            <a:pPr lvl="2"/>
            <a:r>
              <a:rPr lang="en-US" sz="2800" dirty="0">
                <a:effectLst>
                  <a:outerShdw blurRad="38100" dist="50800" dir="2700000" algn="tl" rotWithShape="0">
                    <a:prstClr val="black">
                      <a:alpha val="67000"/>
                    </a:prstClr>
                  </a:outerShdw>
                </a:effectLst>
              </a:rPr>
              <a:t>Departing the dock</a:t>
            </a:r>
          </a:p>
          <a:p>
            <a:pPr lvl="2"/>
            <a:r>
              <a:rPr lang="en-US" sz="2800" dirty="0">
                <a:effectLst>
                  <a:outerShdw blurRad="38100" dist="50800" dir="2700000" algn="tl" rotWithShape="0">
                    <a:prstClr val="black">
                      <a:alpha val="67000"/>
                    </a:prstClr>
                  </a:outerShdw>
                </a:effectLst>
              </a:rPr>
              <a:t>Operating in fairways &amp; tight areas</a:t>
            </a:r>
          </a:p>
          <a:p>
            <a:pPr lvl="2"/>
            <a:r>
              <a:rPr lang="en-US" sz="2800" dirty="0">
                <a:effectLst>
                  <a:outerShdw blurRad="38100" dist="50800" dir="2700000" algn="tl" rotWithShape="0">
                    <a:prstClr val="black">
                      <a:alpha val="67000"/>
                    </a:prstClr>
                  </a:outerShdw>
                </a:effectLst>
              </a:rPr>
              <a:t>Pivot Turn</a:t>
            </a:r>
          </a:p>
          <a:p>
            <a:pPr lvl="2"/>
            <a:r>
              <a:rPr lang="en-US" sz="2800" dirty="0">
                <a:effectLst>
                  <a:outerShdw blurRad="38100" dist="50800" dir="2700000" algn="tl" rotWithShape="0">
                    <a:prstClr val="black">
                      <a:alpha val="67000"/>
                    </a:prstClr>
                  </a:outerShdw>
                </a:effectLst>
              </a:rPr>
              <a:t>Mooring to a </a:t>
            </a:r>
            <a:r>
              <a:rPr lang="en-US" sz="2800" dirty="0" err="1">
                <a:effectLst>
                  <a:outerShdw blurRad="38100" dist="50800" dir="2700000" algn="tl" rotWithShape="0">
                    <a:prstClr val="black">
                      <a:alpha val="67000"/>
                    </a:prstClr>
                  </a:outerShdw>
                </a:effectLst>
              </a:rPr>
              <a:t>bouy</a:t>
            </a:r>
            <a:endParaRPr lang="en-US" sz="2800" dirty="0">
              <a:effectLst>
                <a:outerShdw blurRad="38100" dist="50800" dir="2700000" algn="tl" rotWithShape="0">
                  <a:prstClr val="black">
                    <a:alpha val="67000"/>
                  </a:prstClr>
                </a:outerShdw>
              </a:effectLst>
            </a:endParaRPr>
          </a:p>
          <a:p>
            <a:pPr lvl="2"/>
            <a:r>
              <a:rPr lang="en-US" sz="2800" dirty="0">
                <a:effectLst>
                  <a:outerShdw blurRad="38100" dist="50800" dir="2700000" algn="tl" rotWithShape="0">
                    <a:prstClr val="black">
                      <a:alpha val="67000"/>
                    </a:prstClr>
                  </a:outerShdw>
                </a:effectLst>
              </a:rPr>
              <a:t>Backing</a:t>
            </a:r>
          </a:p>
          <a:p>
            <a:pPr lvl="2"/>
            <a:r>
              <a:rPr lang="en-US" sz="2800" dirty="0">
                <a:effectLst>
                  <a:outerShdw blurRad="38100" dist="50800" dir="2700000" algn="tl" rotWithShape="0">
                    <a:prstClr val="black">
                      <a:alpha val="67000"/>
                    </a:prstClr>
                  </a:outerShdw>
                </a:effectLst>
              </a:rPr>
              <a:t>Docking</a:t>
            </a:r>
          </a:p>
          <a:p>
            <a:pPr lvl="1"/>
            <a:endParaRPr lang="en-US" sz="2000" dirty="0">
              <a:effectLst>
                <a:outerShdw blurRad="38100" dist="50800" dir="2700000" algn="tl" rotWithShape="0">
                  <a:prstClr val="black">
                    <a:alpha val="67000"/>
                  </a:prstClr>
                </a:outerShdw>
              </a:effectLst>
            </a:endParaRPr>
          </a:p>
        </p:txBody>
      </p:sp>
      <p:sp>
        <p:nvSpPr>
          <p:cNvPr id="7" name="Text Box 9"/>
          <p:cNvSpPr txBox="1">
            <a:spLocks noChangeArrowheads="1"/>
          </p:cNvSpPr>
          <p:nvPr/>
        </p:nvSpPr>
        <p:spPr bwMode="auto">
          <a:xfrm>
            <a:off x="8655050" y="6489700"/>
            <a:ext cx="455613" cy="457200"/>
          </a:xfrm>
          <a:prstGeom prst="rect">
            <a:avLst/>
          </a:prstGeom>
          <a:noFill/>
          <a:ln w="9525">
            <a:noFill/>
            <a:miter lim="800000"/>
            <a:headEnd/>
            <a:tailEnd/>
          </a:ln>
        </p:spPr>
        <p:txBody>
          <a:bodyPr wrap="none">
            <a:spAutoFit/>
          </a:bodyPr>
          <a:lstStyle/>
          <a:p>
            <a:r>
              <a:rPr lang="en-US" sz="2400" dirty="0">
                <a:solidFill>
                  <a:srgbClr val="9999FF"/>
                </a:solidFill>
                <a:sym typeface="Wingdings" pitchFamily="2" charset="2"/>
              </a:rPr>
              <a:t></a:t>
            </a:r>
          </a:p>
        </p:txBody>
      </p:sp>
    </p:spTree>
    <p:custDataLst>
      <p:tags r:id="rId1"/>
    </p:custDataLst>
    <p:extLst>
      <p:ext uri="{BB962C8B-B14F-4D97-AF65-F5344CB8AC3E}">
        <p14:creationId xmlns="" xmlns:p14="http://schemas.microsoft.com/office/powerpoint/2010/main" val="210838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10456" y="246887"/>
            <a:ext cx="7772400" cy="1143001"/>
          </a:xfrm>
        </p:spPr>
        <p:txBody>
          <a:bodyPr/>
          <a:lstStyle/>
          <a:p>
            <a:r>
              <a:rPr lang="en-US" sz="3600" b="1" dirty="0"/>
              <a:t>HOT Exercises </a:t>
            </a:r>
            <a:r>
              <a:rPr lang="en-US" sz="3600" dirty="0"/>
              <a:t>(Continued)</a:t>
            </a:r>
          </a:p>
        </p:txBody>
      </p:sp>
      <p:sp>
        <p:nvSpPr>
          <p:cNvPr id="19459" name="Content Placeholder 2"/>
          <p:cNvSpPr>
            <a:spLocks noGrp="1"/>
          </p:cNvSpPr>
          <p:nvPr>
            <p:ph idx="1"/>
          </p:nvPr>
        </p:nvSpPr>
        <p:spPr>
          <a:xfrm>
            <a:off x="1066800" y="1524000"/>
            <a:ext cx="7391400" cy="4210050"/>
          </a:xfrm>
          <a:effectLst/>
        </p:spPr>
        <p:txBody>
          <a:bodyPr/>
          <a:lstStyle/>
          <a:p>
            <a:r>
              <a:rPr lang="en-US" sz="4000" dirty="0">
                <a:effectLst>
                  <a:outerShdw blurRad="38100" dist="50800" dir="2700000" algn="tl" rotWithShape="0">
                    <a:prstClr val="black">
                      <a:alpha val="67000"/>
                    </a:prstClr>
                  </a:outerShdw>
                </a:effectLst>
              </a:rPr>
              <a:t>In Protected open water</a:t>
            </a:r>
          </a:p>
          <a:p>
            <a:pPr lvl="2"/>
            <a:r>
              <a:rPr lang="en-US" sz="2800" dirty="0">
                <a:effectLst>
                  <a:outerShdw blurRad="38100" dist="50800" dir="2700000" algn="tl" rotWithShape="0">
                    <a:prstClr val="black">
                      <a:alpha val="67000"/>
                    </a:prstClr>
                  </a:outerShdw>
                </a:effectLst>
              </a:rPr>
              <a:t>Maneuvering to the exercise area</a:t>
            </a:r>
          </a:p>
          <a:p>
            <a:pPr lvl="2"/>
            <a:r>
              <a:rPr lang="en-US" sz="2800" dirty="0">
                <a:effectLst>
                  <a:outerShdw blurRad="38100" dist="50800" dir="2700000" algn="tl" rotWithShape="0">
                    <a:prstClr val="black">
                      <a:alpha val="67000"/>
                    </a:prstClr>
                  </a:outerShdw>
                </a:effectLst>
              </a:rPr>
              <a:t>Steering - slalom</a:t>
            </a:r>
          </a:p>
          <a:p>
            <a:pPr lvl="2"/>
            <a:r>
              <a:rPr lang="en-US" sz="2800" dirty="0">
                <a:effectLst>
                  <a:outerShdw blurRad="38100" dist="50800" dir="2700000" algn="tl" rotWithShape="0">
                    <a:prstClr val="black">
                      <a:alpha val="67000"/>
                    </a:prstClr>
                  </a:outerShdw>
                </a:effectLst>
              </a:rPr>
              <a:t>Holding course </a:t>
            </a:r>
          </a:p>
          <a:p>
            <a:pPr lvl="2"/>
            <a:r>
              <a:rPr lang="en-US" sz="2800" dirty="0">
                <a:effectLst>
                  <a:outerShdw blurRad="38100" dist="50800" dir="2700000" algn="tl" rotWithShape="0">
                    <a:prstClr val="black">
                      <a:alpha val="67000"/>
                    </a:prstClr>
                  </a:outerShdw>
                </a:effectLst>
              </a:rPr>
              <a:t>Run a range</a:t>
            </a:r>
          </a:p>
          <a:p>
            <a:pPr lvl="2"/>
            <a:r>
              <a:rPr lang="en-US" sz="2800" dirty="0">
                <a:effectLst>
                  <a:outerShdw blurRad="38100" dist="50800" dir="2700000" algn="tl" rotWithShape="0">
                    <a:prstClr val="black">
                      <a:alpha val="67000"/>
                    </a:prstClr>
                  </a:outerShdw>
                </a:effectLst>
              </a:rPr>
              <a:t>Quick stop</a:t>
            </a:r>
          </a:p>
          <a:p>
            <a:pPr lvl="2"/>
            <a:r>
              <a:rPr lang="en-US" dirty="0">
                <a:effectLst>
                  <a:outerShdw blurRad="38100" dist="50800" dir="2700000" algn="tl" rotWithShape="0">
                    <a:prstClr val="black">
                      <a:alpha val="67000"/>
                    </a:prstClr>
                  </a:outerShdw>
                </a:effectLst>
              </a:rPr>
              <a:t>Uses a </a:t>
            </a:r>
            <a:r>
              <a:rPr lang="en-US" dirty="0" err="1">
                <a:effectLst>
                  <a:outerShdw blurRad="38100" dist="50800" dir="2700000" algn="tl" rotWithShape="0">
                    <a:prstClr val="black">
                      <a:alpha val="67000"/>
                    </a:prstClr>
                  </a:outerShdw>
                </a:effectLst>
              </a:rPr>
              <a:t>bouy</a:t>
            </a:r>
            <a:r>
              <a:rPr lang="en-US" dirty="0">
                <a:effectLst>
                  <a:outerShdw blurRad="38100" dist="50800" dir="2700000" algn="tl" rotWithShape="0">
                    <a:prstClr val="black">
                      <a:alpha val="67000"/>
                    </a:prstClr>
                  </a:outerShdw>
                </a:effectLst>
              </a:rPr>
              <a:t> kit (instructions on line)</a:t>
            </a:r>
          </a:p>
          <a:p>
            <a:pPr lvl="2"/>
            <a:endParaRPr lang="en-US" sz="2800" dirty="0">
              <a:effectLst>
                <a:outerShdw blurRad="38100" dist="50800" dir="2700000" algn="tl" rotWithShape="0">
                  <a:prstClr val="black">
                    <a:alpha val="67000"/>
                  </a:prstClr>
                </a:outerShdw>
              </a:effectLst>
            </a:endParaRPr>
          </a:p>
          <a:p>
            <a:pPr lvl="2"/>
            <a:endParaRPr lang="en-US" dirty="0">
              <a:effectLst>
                <a:outerShdw blurRad="38100" dist="50800" dir="2700000" algn="tl" rotWithShape="0">
                  <a:prstClr val="black">
                    <a:alpha val="67000"/>
                  </a:prstClr>
                </a:outerShdw>
              </a:effectLst>
            </a:endParaRPr>
          </a:p>
          <a:p>
            <a:pPr lvl="1"/>
            <a:endParaRPr lang="en-US" sz="2000" dirty="0">
              <a:effectLst>
                <a:outerShdw blurRad="38100" dist="50800" dir="2700000" algn="tl" rotWithShape="0">
                  <a:prstClr val="black">
                    <a:alpha val="67000"/>
                  </a:prstClr>
                </a:outerShdw>
              </a:effectLst>
            </a:endParaRPr>
          </a:p>
        </p:txBody>
      </p:sp>
      <p:sp>
        <p:nvSpPr>
          <p:cNvPr id="7" name="Text Box 9"/>
          <p:cNvSpPr txBox="1">
            <a:spLocks noChangeArrowheads="1"/>
          </p:cNvSpPr>
          <p:nvPr/>
        </p:nvSpPr>
        <p:spPr bwMode="auto">
          <a:xfrm>
            <a:off x="8655050" y="6489700"/>
            <a:ext cx="455613" cy="457200"/>
          </a:xfrm>
          <a:prstGeom prst="rect">
            <a:avLst/>
          </a:prstGeom>
          <a:noFill/>
          <a:ln w="9525">
            <a:noFill/>
            <a:miter lim="800000"/>
            <a:headEnd/>
            <a:tailEnd/>
          </a:ln>
        </p:spPr>
        <p:txBody>
          <a:bodyPr wrap="none">
            <a:spAutoFit/>
          </a:bodyPr>
          <a:lstStyle/>
          <a:p>
            <a:r>
              <a:rPr lang="en-US" sz="2400" dirty="0">
                <a:solidFill>
                  <a:srgbClr val="9999FF"/>
                </a:solidFill>
                <a:sym typeface="Wingdings" pitchFamily="2" charset="2"/>
              </a:rPr>
              <a:t></a:t>
            </a:r>
          </a:p>
        </p:txBody>
      </p:sp>
    </p:spTree>
    <p:extLst>
      <p:ext uri="{BB962C8B-B14F-4D97-AF65-F5344CB8AC3E}">
        <p14:creationId xmlns="" xmlns:p14="http://schemas.microsoft.com/office/powerpoint/2010/main" val="558985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247936"/>
            <a:ext cx="7772400" cy="609600"/>
          </a:xfrm>
        </p:spPr>
        <p:txBody>
          <a:bodyPr>
            <a:normAutofit fontScale="90000"/>
          </a:bodyPr>
          <a:lstStyle/>
          <a:p>
            <a:r>
              <a:rPr lang="en-US" dirty="0"/>
              <a:t>Open Water</a:t>
            </a:r>
          </a:p>
        </p:txBody>
      </p:sp>
      <p:sp>
        <p:nvSpPr>
          <p:cNvPr id="6" name="Slide Number Placeholder 5"/>
          <p:cNvSpPr>
            <a:spLocks noGrp="1"/>
          </p:cNvSpPr>
          <p:nvPr>
            <p:ph type="sldNum" sz="quarter" idx="11"/>
          </p:nvPr>
        </p:nvSpPr>
        <p:spPr>
          <a:xfrm>
            <a:off x="2656562" y="6356350"/>
            <a:ext cx="3830877" cy="365125"/>
          </a:xfrm>
          <a:prstGeom prst="rect">
            <a:avLst/>
          </a:prstGeom>
        </p:spPr>
        <p:txBody>
          <a:bodyPr vert="horz" lIns="0" tIns="0" rIns="0" bIns="0" anchor="b"/>
          <a:lstStyle>
            <a:defPPr>
              <a:defRPr lang="en-US"/>
            </a:defPPr>
            <a:lvl1pPr marL="0" algn="ct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Copyright © 2018 Untied States Power Squadrons®</a:t>
            </a:r>
            <a:endParaRPr lang="en-US" dirty="0"/>
          </a:p>
        </p:txBody>
      </p:sp>
      <p:sp>
        <p:nvSpPr>
          <p:cNvPr id="7" name="Text Box 9"/>
          <p:cNvSpPr txBox="1">
            <a:spLocks noChangeArrowheads="1"/>
          </p:cNvSpPr>
          <p:nvPr/>
        </p:nvSpPr>
        <p:spPr bwMode="auto">
          <a:xfrm>
            <a:off x="8655050" y="6489700"/>
            <a:ext cx="455613" cy="457200"/>
          </a:xfrm>
          <a:prstGeom prst="rect">
            <a:avLst/>
          </a:prstGeom>
          <a:noFill/>
          <a:ln w="9525">
            <a:noFill/>
            <a:miter lim="800000"/>
            <a:headEnd/>
            <a:tailEnd/>
          </a:ln>
        </p:spPr>
        <p:txBody>
          <a:bodyPr wrap="none">
            <a:spAutoFit/>
          </a:bodyPr>
          <a:lstStyle/>
          <a:p>
            <a:r>
              <a:rPr lang="en-US" sz="2400" dirty="0">
                <a:solidFill>
                  <a:srgbClr val="9999FF"/>
                </a:solidFill>
                <a:sym typeface="Wingdings" pitchFamily="2" charset="2"/>
              </a:rPr>
              <a:t></a:t>
            </a:r>
          </a:p>
        </p:txBody>
      </p:sp>
      <p:pic>
        <p:nvPicPr>
          <p:cNvPr id="12" name="Picture 11" descr="open water.tif"/>
          <p:cNvPicPr>
            <a:picLocks noChangeAspect="1"/>
          </p:cNvPicPr>
          <p:nvPr/>
        </p:nvPicPr>
        <p:blipFill>
          <a:blip r:embed="rId3" cstate="print"/>
          <a:stretch>
            <a:fillRect/>
          </a:stretch>
        </p:blipFill>
        <p:spPr>
          <a:xfrm>
            <a:off x="804676" y="1473958"/>
            <a:ext cx="7602345" cy="4735773"/>
          </a:xfrm>
          <a:prstGeom prst="rect">
            <a:avLst/>
          </a:prstGeom>
          <a:effectLst>
            <a:outerShdw blurRad="88900" dist="127000" dir="2700000" algn="ctr" rotWithShape="0">
              <a:schemeClr val="tx1">
                <a:alpha val="40000"/>
              </a:schemeClr>
            </a:outerShdw>
          </a:effectLst>
        </p:spPr>
      </p:pic>
    </p:spTree>
    <p:extLst>
      <p:ext uri="{BB962C8B-B14F-4D97-AF65-F5344CB8AC3E}">
        <p14:creationId xmlns="" xmlns:p14="http://schemas.microsoft.com/office/powerpoint/2010/main" val="385328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New Wave">
  <a:themeElements>
    <a:clrScheme name="SolStrat Briefing.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lStrat Briefing.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lStrat Briefing.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olStrat Briefing.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lStrat Briefing.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lStrat Briefing.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lStrat Briefing.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olStrat Briefing.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ABClub PPT Template.pptx" id="{CDA87D8D-C613-4148-B7E5-2D3C44FA0592}" vid="{AEEAB9D8-ADB3-4D9D-87E6-229310FBE4AA}"/>
    </a:ext>
  </a:extLst>
</a:theme>
</file>

<file path=ppt/theme/theme3.xml><?xml version="1.0" encoding="utf-8"?>
<a:theme xmlns:a="http://schemas.openxmlformats.org/drawingml/2006/main" name="1_New Wave">
  <a:themeElements>
    <a:clrScheme name="SolStrat Briefing.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lStrat Briefing.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lStrat Briefing.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olStrat Briefing.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lStrat Briefing.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lStrat Briefing.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lStrat Briefing.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olStrat Briefing.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ABClub PPT Template.pptx" id="{CDA87D8D-C613-4148-B7E5-2D3C44FA0592}" vid="{AEEAB9D8-ADB3-4D9D-87E6-229310FBE4A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7509</TotalTime>
  <Words>2959</Words>
  <Application>Microsoft Office PowerPoint</Application>
  <PresentationFormat>On-screen Show (4:3)</PresentationFormat>
  <Paragraphs>616</Paragraphs>
  <Slides>61</Slides>
  <Notes>50</Notes>
  <HiddenSlides>4</HiddenSlides>
  <MMClips>0</MMClips>
  <ScaleCrop>false</ScaleCrop>
  <HeadingPairs>
    <vt:vector size="4" baseType="variant">
      <vt:variant>
        <vt:lpstr>Theme</vt:lpstr>
      </vt:variant>
      <vt:variant>
        <vt:i4>3</vt:i4>
      </vt:variant>
      <vt:variant>
        <vt:lpstr>Slide Titles</vt:lpstr>
      </vt:variant>
      <vt:variant>
        <vt:i4>61</vt:i4>
      </vt:variant>
    </vt:vector>
  </HeadingPairs>
  <TitlesOfParts>
    <vt:vector size="64" baseType="lpstr">
      <vt:lpstr>Flow</vt:lpstr>
      <vt:lpstr>New Wave</vt:lpstr>
      <vt:lpstr>1_New Wave</vt:lpstr>
      <vt:lpstr>Four On-the-Water Programs</vt:lpstr>
      <vt:lpstr>Program Comparison</vt:lpstr>
      <vt:lpstr>Hands-On Training</vt:lpstr>
      <vt:lpstr>Slide 4</vt:lpstr>
      <vt:lpstr>Slide 5</vt:lpstr>
      <vt:lpstr>Slide 6</vt:lpstr>
      <vt:lpstr>HOT Exercises</vt:lpstr>
      <vt:lpstr>HOT Exercises (Continued)</vt:lpstr>
      <vt:lpstr>Open Water</vt:lpstr>
      <vt:lpstr>Slide 10</vt:lpstr>
      <vt:lpstr>Slide 11</vt:lpstr>
      <vt:lpstr>Slide 12</vt:lpstr>
      <vt:lpstr>Slide 13</vt:lpstr>
      <vt:lpstr>Questions?</vt:lpstr>
      <vt:lpstr>On-The-Water Guides</vt:lpstr>
      <vt:lpstr>On-The-Water Guides</vt:lpstr>
      <vt:lpstr>On-The-Water Guides</vt:lpstr>
      <vt:lpstr>On-The-Water Guides</vt:lpstr>
      <vt:lpstr>On-The-Water Guides</vt:lpstr>
      <vt:lpstr>On-The-Water Guides</vt:lpstr>
      <vt:lpstr>On-The-Water Guides</vt:lpstr>
      <vt:lpstr>Questions?</vt:lpstr>
      <vt:lpstr>Jump Start Program for New Boaters</vt:lpstr>
      <vt:lpstr>Jump Start Program</vt:lpstr>
      <vt:lpstr>Jump Start Overview</vt:lpstr>
      <vt:lpstr>What it Includes</vt:lpstr>
      <vt:lpstr>Jump Start – Who is a Candidate?</vt:lpstr>
      <vt:lpstr>Who Can Teach the Program</vt:lpstr>
      <vt:lpstr>Jump Start Program</vt:lpstr>
      <vt:lpstr>Jump Start – How does it Work</vt:lpstr>
      <vt:lpstr>Student Interview</vt:lpstr>
      <vt:lpstr>Planning the Training</vt:lpstr>
      <vt:lpstr>What To Include</vt:lpstr>
      <vt:lpstr>Certificate of Completion</vt:lpstr>
      <vt:lpstr>Benefits of the Program</vt:lpstr>
      <vt:lpstr>For More Information</vt:lpstr>
      <vt:lpstr>Questions?</vt:lpstr>
      <vt:lpstr>Boat Operator Certification  </vt:lpstr>
      <vt:lpstr>Advantages to Members</vt:lpstr>
      <vt:lpstr>BOC Inland Navigator</vt:lpstr>
      <vt:lpstr>BOC Coastal Navigator</vt:lpstr>
      <vt:lpstr> Advanced Coastal Navigator</vt:lpstr>
      <vt:lpstr> Offshore Navigator</vt:lpstr>
      <vt:lpstr>    Certifiers must be trained for each specific         level;   e.g.  IN, CN, ACN and ON  Requirements are similar to that for         Basic Power Boat Certifier.  Certifiers are qualified at the specific level         by a Certifier Trainers        </vt:lpstr>
      <vt:lpstr>Questions?</vt:lpstr>
      <vt:lpstr>United States Power Squadrons®</vt:lpstr>
      <vt:lpstr>What Does USPS Insurance Cover?</vt:lpstr>
      <vt:lpstr>To Qualify for Insurance (1)</vt:lpstr>
      <vt:lpstr>To Qualify for Insurance (2)</vt:lpstr>
      <vt:lpstr>Document your Training Plan</vt:lpstr>
      <vt:lpstr>Who is Covered by the Insurance?</vt:lpstr>
      <vt:lpstr>Is the Students Boat covered?</vt:lpstr>
      <vt:lpstr>Slide 53</vt:lpstr>
      <vt:lpstr>In Summary?</vt:lpstr>
      <vt:lpstr>United States Power Squadrons®</vt:lpstr>
      <vt:lpstr>When is a USCG License Required?</vt:lpstr>
      <vt:lpstr>What is a “Passenger for Hire”?</vt:lpstr>
      <vt:lpstr>What are “Navigable Waters”?</vt:lpstr>
      <vt:lpstr>How do you avoid needing a License</vt:lpstr>
      <vt:lpstr>Slide 60</vt:lpstr>
      <vt:lpstr> Questions?  Contact: John Locke Phone: 443 262-6892 Email: locke806@gmail.com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McDonald</dc:creator>
  <cp:lastModifiedBy>SEO</cp:lastModifiedBy>
  <cp:revision>48</cp:revision>
  <cp:lastPrinted>2023-03-30T14:38:19Z</cp:lastPrinted>
  <dcterms:created xsi:type="dcterms:W3CDTF">2014-09-16T21:34:59Z</dcterms:created>
  <dcterms:modified xsi:type="dcterms:W3CDTF">2023-04-04T13:05:49Z</dcterms:modified>
</cp:coreProperties>
</file>